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309" r:id="rId2"/>
    <p:sldId id="323" r:id="rId3"/>
    <p:sldId id="324" r:id="rId4"/>
    <p:sldId id="337" r:id="rId5"/>
    <p:sldId id="322" r:id="rId6"/>
    <p:sldId id="271" r:id="rId7"/>
    <p:sldId id="274" r:id="rId8"/>
    <p:sldId id="283" r:id="rId9"/>
    <p:sldId id="275" r:id="rId10"/>
    <p:sldId id="285" r:id="rId11"/>
    <p:sldId id="276" r:id="rId12"/>
    <p:sldId id="278" r:id="rId13"/>
    <p:sldId id="280" r:id="rId14"/>
    <p:sldId id="281" r:id="rId15"/>
    <p:sldId id="286" r:id="rId16"/>
    <p:sldId id="311" r:id="rId17"/>
    <p:sldId id="312" r:id="rId18"/>
    <p:sldId id="313" r:id="rId19"/>
    <p:sldId id="303" r:id="rId20"/>
    <p:sldId id="282" r:id="rId21"/>
    <p:sldId id="287" r:id="rId22"/>
    <p:sldId id="334" r:id="rId23"/>
    <p:sldId id="339" r:id="rId24"/>
    <p:sldId id="336" r:id="rId25"/>
    <p:sldId id="340" r:id="rId26"/>
    <p:sldId id="333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332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1111"/>
    <a:srgbClr val="120E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5253" autoAdjust="0"/>
  </p:normalViewPr>
  <p:slideViewPr>
    <p:cSldViewPr snapToGrid="0" snapToObjects="1">
      <p:cViewPr varScale="1">
        <p:scale>
          <a:sx n="182" d="100"/>
          <a:sy n="182" d="100"/>
        </p:scale>
        <p:origin x="-9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8" d="100"/>
        <a:sy n="15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D6067-7246-8748-9D43-6F45502B3703}" type="datetimeFigureOut">
              <a:rPr lang="en-US" smtClean="0"/>
              <a:t>2/7/17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17A46-2222-7545-BE4F-7E110A51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6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D706-7CA3-4940-AE8B-DD806372959C}" type="datetimeFigureOut">
              <a:rPr lang="en-US" smtClean="0"/>
              <a:t>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BE835-98FC-9D43-9A36-01B605BCA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83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D706-7CA3-4940-AE8B-DD806372959C}" type="datetimeFigureOut">
              <a:rPr lang="en-US" smtClean="0"/>
              <a:t>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BE835-98FC-9D43-9A36-01B605BCA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29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D706-7CA3-4940-AE8B-DD806372959C}" type="datetimeFigureOut">
              <a:rPr lang="en-US" smtClean="0"/>
              <a:t>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BE835-98FC-9D43-9A36-01B605BCA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27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D706-7CA3-4940-AE8B-DD806372959C}" type="datetimeFigureOut">
              <a:rPr lang="en-US" smtClean="0"/>
              <a:t>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BE835-98FC-9D43-9A36-01B605BCA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54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D706-7CA3-4940-AE8B-DD806372959C}" type="datetimeFigureOut">
              <a:rPr lang="en-US" smtClean="0"/>
              <a:t>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BE835-98FC-9D43-9A36-01B605BCA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31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D706-7CA3-4940-AE8B-DD806372959C}" type="datetimeFigureOut">
              <a:rPr lang="en-US" smtClean="0"/>
              <a:t>2/7/17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BE835-98FC-9D43-9A36-01B605BCA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52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D706-7CA3-4940-AE8B-DD806372959C}" type="datetimeFigureOut">
              <a:rPr lang="en-US" smtClean="0"/>
              <a:t>2/7/17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BE835-98FC-9D43-9A36-01B605BCA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03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D706-7CA3-4940-AE8B-DD806372959C}" type="datetimeFigureOut">
              <a:rPr lang="en-US" smtClean="0"/>
              <a:t>2/7/17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BE835-98FC-9D43-9A36-01B605BCA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22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D706-7CA3-4940-AE8B-DD806372959C}" type="datetimeFigureOut">
              <a:rPr lang="en-US" smtClean="0"/>
              <a:t>2/7/17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BE835-98FC-9D43-9A36-01B605BCA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04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D706-7CA3-4940-AE8B-DD806372959C}" type="datetimeFigureOut">
              <a:rPr lang="en-US" smtClean="0"/>
              <a:t>2/7/17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BE835-98FC-9D43-9A36-01B605BCA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637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D706-7CA3-4940-AE8B-DD806372959C}" type="datetimeFigureOut">
              <a:rPr lang="en-US" smtClean="0"/>
              <a:t>2/7/17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BE835-98FC-9D43-9A36-01B605BCA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059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1D706-7CA3-4940-AE8B-DD806372959C}" type="datetimeFigureOut">
              <a:rPr lang="en-US" smtClean="0"/>
              <a:t>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BE835-98FC-9D43-9A36-01B605BCA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17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8" Type="http://schemas.openxmlformats.org/officeDocument/2006/relationships/image" Target="../media/image8.jpg"/><Relationship Id="rId9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12.png"/><Relationship Id="rId6" Type="http://schemas.microsoft.com/office/2007/relationships/hdphoto" Target="../media/hdphoto1.wdp"/><Relationship Id="rId7" Type="http://schemas.microsoft.com/office/2007/relationships/hdphoto" Target="../media/hdphoto2.wdp"/><Relationship Id="rId8" Type="http://schemas.microsoft.com/office/2007/relationships/hdphoto" Target="../media/hdphoto3.wdp"/><Relationship Id="rId9" Type="http://schemas.openxmlformats.org/officeDocument/2006/relationships/image" Target="../media/image13.png"/><Relationship Id="rId10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1.wdp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ory_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878"/>
            <a:ext cx="9144000" cy="37322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54486" y="2705725"/>
            <a:ext cx="423502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Eng Computation</a:t>
            </a:r>
            <a:endParaRPr lang="en-US" sz="44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&amp; Data Science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9461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063384"/>
            <a:ext cx="9144000" cy="79461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76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bra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90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4400" dirty="0" smtClean="0"/>
              <a:t>State Management</a:t>
            </a:r>
            <a:endParaRPr lang="en-US" sz="4400" dirty="0"/>
          </a:p>
        </p:txBody>
      </p:sp>
      <p:sp>
        <p:nvSpPr>
          <p:cNvPr id="5" name="Rectangle 4"/>
          <p:cNvSpPr/>
          <p:nvPr/>
        </p:nvSpPr>
        <p:spPr>
          <a:xfrm>
            <a:off x="240868" y="2211491"/>
            <a:ext cx="5167796" cy="2554532"/>
          </a:xfrm>
          <a:prstGeom prst="rect">
            <a:avLst/>
          </a:prstGeom>
          <a:solidFill>
            <a:schemeClr val="dk1">
              <a:alpha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82880" tIns="274320" rtlCol="0" anchor="t"/>
          <a:lstStyle/>
          <a:p>
            <a:pPr marL="342900" indent="-342900">
              <a:buFont typeface="Arial"/>
              <a:buChar char="•"/>
            </a:pPr>
            <a:r>
              <a:rPr lang="en-US" sz="3200" dirty="0" smtClean="0"/>
              <a:t>Record and Replay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Predictable Containers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Logging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Time Travel</a:t>
            </a:r>
          </a:p>
        </p:txBody>
      </p:sp>
    </p:spTree>
    <p:extLst>
      <p:ext uri="{BB962C8B-B14F-4D97-AF65-F5344CB8AC3E}">
        <p14:creationId xmlns:p14="http://schemas.microsoft.com/office/powerpoint/2010/main" val="645836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90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4400" dirty="0" smtClean="0"/>
              <a:t>Event Streams</a:t>
            </a:r>
            <a:endParaRPr lang="en-US" sz="4400" dirty="0"/>
          </a:p>
        </p:txBody>
      </p:sp>
      <p:sp>
        <p:nvSpPr>
          <p:cNvPr id="5" name="Rectangle 4"/>
          <p:cNvSpPr/>
          <p:nvPr/>
        </p:nvSpPr>
        <p:spPr>
          <a:xfrm>
            <a:off x="240868" y="2211491"/>
            <a:ext cx="5167796" cy="2554532"/>
          </a:xfrm>
          <a:prstGeom prst="rect">
            <a:avLst/>
          </a:prstGeom>
          <a:solidFill>
            <a:schemeClr val="dk1">
              <a:alpha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82880" tIns="274320" rtlCol="0" anchor="t"/>
          <a:lstStyle/>
          <a:p>
            <a:pPr marL="342900" indent="-342900">
              <a:buFont typeface="Arial"/>
              <a:buChar char="•"/>
            </a:pPr>
            <a:r>
              <a:rPr lang="en-US" sz="3200" dirty="0"/>
              <a:t>Event </a:t>
            </a:r>
            <a:r>
              <a:rPr lang="en-US" sz="3200" dirty="0" smtClean="0"/>
              <a:t>Management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Event bubbling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Event Driven Programming</a:t>
            </a:r>
            <a:endParaRPr lang="en-US" sz="3200" dirty="0" smtClean="0"/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Reactive Patterns</a:t>
            </a:r>
          </a:p>
        </p:txBody>
      </p:sp>
    </p:spTree>
    <p:extLst>
      <p:ext uri="{BB962C8B-B14F-4D97-AF65-F5344CB8AC3E}">
        <p14:creationId xmlns:p14="http://schemas.microsoft.com/office/powerpoint/2010/main" val="1982504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n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200"/>
            <a:ext cx="9144000" cy="60817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90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4400" dirty="0" smtClean="0"/>
              <a:t>Coordination</a:t>
            </a:r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1988102" y="1065602"/>
            <a:ext cx="5167796" cy="201443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82880" tIns="274320" rtlCol="0" anchor="t"/>
          <a:lstStyle/>
          <a:p>
            <a:pPr marL="342900" indent="-342900">
              <a:buFont typeface="Arial"/>
              <a:buChar char="•"/>
            </a:pPr>
            <a:r>
              <a:rPr lang="en-US" sz="3200" dirty="0" smtClean="0"/>
              <a:t>Orchestration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Integration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Error Handling</a:t>
            </a:r>
          </a:p>
        </p:txBody>
      </p:sp>
    </p:spTree>
    <p:extLst>
      <p:ext uri="{BB962C8B-B14F-4D97-AF65-F5344CB8AC3E}">
        <p14:creationId xmlns:p14="http://schemas.microsoft.com/office/powerpoint/2010/main" val="949743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oal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"/>
            <a:ext cx="9144000" cy="61055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90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4400" dirty="0" smtClean="0"/>
              <a:t>REST</a:t>
            </a:r>
            <a:endParaRPr lang="en-US" sz="4400" dirty="0"/>
          </a:p>
        </p:txBody>
      </p:sp>
      <p:sp>
        <p:nvSpPr>
          <p:cNvPr id="6" name="Rectangle 5"/>
          <p:cNvSpPr/>
          <p:nvPr/>
        </p:nvSpPr>
        <p:spPr>
          <a:xfrm>
            <a:off x="240870" y="2211491"/>
            <a:ext cx="2956154" cy="2554532"/>
          </a:xfrm>
          <a:prstGeom prst="rect">
            <a:avLst/>
          </a:prstGeom>
          <a:solidFill>
            <a:schemeClr val="dk1">
              <a:alpha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82880" tIns="274320" rtlCol="0" anchor="t"/>
          <a:lstStyle/>
          <a:p>
            <a:pPr marL="342900" indent="-342900">
              <a:buFont typeface="Arial"/>
              <a:buChar char="•"/>
            </a:pPr>
            <a:r>
              <a:rPr lang="en-US" sz="3200" dirty="0" smtClean="0"/>
              <a:t>Microservices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Route Mgmt.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Token </a:t>
            </a:r>
            <a:r>
              <a:rPr lang="en-US" sz="3200" dirty="0"/>
              <a:t>Mgmt</a:t>
            </a:r>
            <a:r>
              <a:rPr lang="en-US" sz="3200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API Design</a:t>
            </a:r>
          </a:p>
          <a:p>
            <a:pPr marL="342900" indent="-342900">
              <a:buFont typeface="Arial"/>
              <a:buChar char="•"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519120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ersk-container-shi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9023"/>
            <a:ext cx="9144000" cy="60989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90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4400" dirty="0" smtClean="0"/>
              <a:t>Containers</a:t>
            </a:r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240870" y="1335652"/>
            <a:ext cx="2956154" cy="2145807"/>
          </a:xfrm>
          <a:prstGeom prst="rect">
            <a:avLst/>
          </a:prstGeom>
          <a:solidFill>
            <a:schemeClr val="dk1">
              <a:alpha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82880" tIns="274320" rtlCol="0" anchor="t"/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Container Mgmt.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Docker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Mesos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Kubernetes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141186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ople-woman-coffee-mee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90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4000" dirty="0" smtClean="0"/>
              <a:t>Collaboration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240867" y="2211490"/>
            <a:ext cx="3451422" cy="3691151"/>
          </a:xfrm>
          <a:prstGeom prst="rect">
            <a:avLst/>
          </a:prstGeom>
          <a:solidFill>
            <a:schemeClr val="dk1">
              <a:alpha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82880" tIns="274320" rtlCol="0" anchor="t"/>
          <a:lstStyle/>
          <a:p>
            <a:pPr marL="342900" indent="-342900">
              <a:buFont typeface="Arial"/>
              <a:buChar char="•"/>
            </a:pPr>
            <a:r>
              <a:rPr lang="en-US" sz="3200" dirty="0" smtClean="0"/>
              <a:t>Issues 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Tracking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History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Notifications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Visualization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Patterns</a:t>
            </a:r>
          </a:p>
        </p:txBody>
      </p:sp>
    </p:spTree>
    <p:extLst>
      <p:ext uri="{BB962C8B-B14F-4D97-AF65-F5344CB8AC3E}">
        <p14:creationId xmlns:p14="http://schemas.microsoft.com/office/powerpoint/2010/main" val="3367165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ralized-github-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1065"/>
            <a:ext cx="9144000" cy="55816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90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4000" dirty="0" smtClean="0"/>
              <a:t>Collaboration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29191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_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06310"/>
            <a:ext cx="5486400" cy="52921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90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4000" dirty="0" smtClean="0"/>
              <a:t>Continuous Integration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09810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_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631390"/>
            <a:ext cx="4572000" cy="2015908"/>
          </a:xfrm>
          <a:prstGeom prst="rect">
            <a:avLst/>
          </a:prstGeom>
        </p:spPr>
      </p:pic>
      <p:pic>
        <p:nvPicPr>
          <p:cNvPr id="3" name="Picture 2" descr="ci_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981336"/>
            <a:ext cx="4572000" cy="22179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90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4000" dirty="0" smtClean="0"/>
              <a:t>Continuous Integration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95933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g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67"/>
          <a:stretch/>
        </p:blipFill>
        <p:spPr>
          <a:xfrm>
            <a:off x="0" y="907200"/>
            <a:ext cx="9144000" cy="5950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90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4000" dirty="0" smtClean="0"/>
              <a:t>Continuous Integration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240868" y="2211490"/>
            <a:ext cx="3145690" cy="3491261"/>
          </a:xfrm>
          <a:prstGeom prst="rect">
            <a:avLst/>
          </a:prstGeom>
          <a:solidFill>
            <a:schemeClr val="dk1">
              <a:alpha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82880" tIns="274320" rtlCol="0" anchor="t"/>
          <a:lstStyle/>
          <a:p>
            <a:pPr marL="342900" indent="-342900">
              <a:buFont typeface="Arial"/>
              <a:buChar char="•"/>
            </a:pPr>
            <a:r>
              <a:rPr lang="en-US" sz="3200" dirty="0" smtClean="0"/>
              <a:t>Pull Requests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Branch Select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Notification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Testing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Containers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Deployment</a:t>
            </a:r>
          </a:p>
        </p:txBody>
      </p:sp>
    </p:spTree>
    <p:extLst>
      <p:ext uri="{BB962C8B-B14F-4D97-AF65-F5344CB8AC3E}">
        <p14:creationId xmlns:p14="http://schemas.microsoft.com/office/powerpoint/2010/main" val="4105325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13" y="1400895"/>
            <a:ext cx="1305973" cy="1828800"/>
          </a:xfrm>
          <a:prstGeom prst="rect">
            <a:avLst/>
          </a:prstGeom>
        </p:spPr>
      </p:pic>
      <p:pic>
        <p:nvPicPr>
          <p:cNvPr id="4" name="Picture 3" descr="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761" y="1400895"/>
            <a:ext cx="1219200" cy="1828800"/>
          </a:xfrm>
          <a:prstGeom prst="rect">
            <a:avLst/>
          </a:prstGeom>
        </p:spPr>
      </p:pic>
      <p:pic>
        <p:nvPicPr>
          <p:cNvPr id="5" name="Picture 4" descr="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736" y="1400895"/>
            <a:ext cx="1224679" cy="1828800"/>
          </a:xfrm>
          <a:prstGeom prst="rect">
            <a:avLst/>
          </a:prstGeom>
        </p:spPr>
      </p:pic>
      <p:pic>
        <p:nvPicPr>
          <p:cNvPr id="6" name="Picture 5" descr="0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190" y="1400895"/>
            <a:ext cx="1299124" cy="1828800"/>
          </a:xfrm>
          <a:prstGeom prst="rect">
            <a:avLst/>
          </a:prstGeom>
        </p:spPr>
      </p:pic>
      <p:pic>
        <p:nvPicPr>
          <p:cNvPr id="8" name="Picture 7" descr="0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121" y="4215776"/>
            <a:ext cx="1190615" cy="1828800"/>
          </a:xfrm>
          <a:prstGeom prst="rect">
            <a:avLst/>
          </a:prstGeom>
        </p:spPr>
      </p:pic>
      <p:pic>
        <p:nvPicPr>
          <p:cNvPr id="9" name="Picture 8" descr="0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933" y="4215776"/>
            <a:ext cx="1204381" cy="1828800"/>
          </a:xfrm>
          <a:prstGeom prst="rect">
            <a:avLst/>
          </a:prstGeom>
        </p:spPr>
      </p:pic>
      <p:pic>
        <p:nvPicPr>
          <p:cNvPr id="10" name="Picture 9" descr="lrg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84" y="4215776"/>
            <a:ext cx="1393902" cy="1828800"/>
          </a:xfrm>
          <a:prstGeom prst="rect">
            <a:avLst/>
          </a:prstGeom>
        </p:spPr>
      </p:pic>
      <p:pic>
        <p:nvPicPr>
          <p:cNvPr id="11" name="Picture 10" descr="08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13" y="4215776"/>
            <a:ext cx="1275460" cy="1828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90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4400" dirty="0" smtClean="0"/>
              <a:t>The Historical Approach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56534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241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90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4400" dirty="0" smtClean="0"/>
              <a:t>Big Data</a:t>
            </a:r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240869" y="2211491"/>
            <a:ext cx="3492443" cy="2554532"/>
          </a:xfrm>
          <a:prstGeom prst="rect">
            <a:avLst/>
          </a:prstGeom>
          <a:solidFill>
            <a:schemeClr val="dk1">
              <a:alpha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82880" tIns="274320" rtlCol="0" anchor="t"/>
          <a:lstStyle/>
          <a:p>
            <a:pPr marL="342900" indent="-342900">
              <a:buFont typeface="Arial"/>
              <a:buChar char="•"/>
            </a:pPr>
            <a:r>
              <a:rPr lang="en-US" sz="3200" dirty="0" smtClean="0"/>
              <a:t>Volume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Variety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Velocity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Transformations </a:t>
            </a:r>
            <a:endParaRPr lang="en-US" sz="3200" dirty="0" smtClean="0"/>
          </a:p>
          <a:p>
            <a:pPr marL="342900" indent="-342900">
              <a:buFont typeface="Arial"/>
              <a:buChar char="•"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533762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rdw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90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4400" dirty="0" smtClean="0"/>
              <a:t>Commodity Hardware</a:t>
            </a:r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240868" y="2211491"/>
            <a:ext cx="3124036" cy="2554532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82880" tIns="274320" rtlCol="0" anchor="t"/>
          <a:lstStyle/>
          <a:p>
            <a:pPr marL="342900" indent="-342900">
              <a:buFont typeface="Arial"/>
              <a:buChar char="•"/>
            </a:pPr>
            <a:r>
              <a:rPr lang="en-US" sz="3200" dirty="0" smtClean="0"/>
              <a:t>Low Cost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Easy to use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Runs Node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Many choices </a:t>
            </a:r>
          </a:p>
        </p:txBody>
      </p:sp>
    </p:spTree>
    <p:extLst>
      <p:ext uri="{BB962C8B-B14F-4D97-AF65-F5344CB8AC3E}">
        <p14:creationId xmlns:p14="http://schemas.microsoft.com/office/powerpoint/2010/main" val="1929555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curity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3454"/>
            <a:ext cx="9151638" cy="61010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90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4400" dirty="0" smtClean="0"/>
              <a:t>Security</a:t>
            </a:r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240868" y="2211491"/>
            <a:ext cx="3124036" cy="2940396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82880" tIns="274320" rtlCol="0" anchor="t"/>
          <a:lstStyle/>
          <a:p>
            <a:pPr marL="342900" indent="-342900">
              <a:buFont typeface="Arial"/>
              <a:buChar char="•"/>
            </a:pPr>
            <a:r>
              <a:rPr lang="en-US" sz="3200" dirty="0" smtClean="0"/>
              <a:t>Identify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Protect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Detect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Respond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Recover</a:t>
            </a:r>
          </a:p>
        </p:txBody>
      </p:sp>
    </p:spTree>
    <p:extLst>
      <p:ext uri="{BB962C8B-B14F-4D97-AF65-F5344CB8AC3E}">
        <p14:creationId xmlns:p14="http://schemas.microsoft.com/office/powerpoint/2010/main" val="3076220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ory_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878"/>
            <a:ext cx="9144000" cy="37322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8552" y="3044280"/>
            <a:ext cx="3986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Technology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9461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063384"/>
            <a:ext cx="9144000" cy="79461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40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078" y="2301388"/>
            <a:ext cx="1828800" cy="2008860"/>
          </a:xfrm>
          <a:prstGeom prst="rect">
            <a:avLst/>
          </a:prstGeom>
        </p:spPr>
      </p:pic>
      <p:pic>
        <p:nvPicPr>
          <p:cNvPr id="9" name="Picture 8" descr="Chrome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7" y="1367430"/>
            <a:ext cx="822960" cy="822960"/>
          </a:xfrm>
          <a:prstGeom prst="rect">
            <a:avLst/>
          </a:prstGeom>
        </p:spPr>
      </p:pic>
      <p:pic>
        <p:nvPicPr>
          <p:cNvPr id="10" name="Picture 9" descr="nodejs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867" y="1367430"/>
            <a:ext cx="914400" cy="914400"/>
          </a:xfrm>
          <a:prstGeom prst="rect">
            <a:avLst/>
          </a:prstGeom>
        </p:spPr>
      </p:pic>
      <p:pic>
        <p:nvPicPr>
          <p:cNvPr id="11" name="Picture 10" descr="pack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826" y="2325658"/>
            <a:ext cx="685800" cy="685800"/>
          </a:xfrm>
          <a:prstGeom prst="rect">
            <a:avLst/>
          </a:prstGeom>
        </p:spPr>
      </p:pic>
      <p:pic>
        <p:nvPicPr>
          <p:cNvPr id="13" name="Picture 12" descr="pack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327" y="2987188"/>
            <a:ext cx="685800" cy="685800"/>
          </a:xfrm>
          <a:prstGeom prst="rect">
            <a:avLst/>
          </a:prstGeom>
        </p:spPr>
      </p:pic>
      <p:pic>
        <p:nvPicPr>
          <p:cNvPr id="14" name="Picture 13" descr="pack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826" y="3648718"/>
            <a:ext cx="685800" cy="685800"/>
          </a:xfrm>
          <a:prstGeom prst="rect">
            <a:avLst/>
          </a:prstGeom>
        </p:spPr>
      </p:pic>
      <p:pic>
        <p:nvPicPr>
          <p:cNvPr id="20" name="Picture 19" descr="db.png"/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67" y="2430697"/>
            <a:ext cx="914400" cy="685800"/>
          </a:xfrm>
          <a:prstGeom prst="rect">
            <a:avLst/>
          </a:prstGeom>
        </p:spPr>
      </p:pic>
      <p:pic>
        <p:nvPicPr>
          <p:cNvPr id="22" name="Picture 21" descr="db.png"/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67" y="3213572"/>
            <a:ext cx="914400" cy="685800"/>
          </a:xfrm>
          <a:prstGeom prst="rect">
            <a:avLst/>
          </a:prstGeom>
        </p:spPr>
      </p:pic>
      <p:pic>
        <p:nvPicPr>
          <p:cNvPr id="28" name="Picture 27" descr="mongodb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23" y="1367430"/>
            <a:ext cx="822960" cy="822960"/>
          </a:xfrm>
          <a:prstGeom prst="rect">
            <a:avLst/>
          </a:prstGeom>
        </p:spPr>
      </p:pic>
      <p:pic>
        <p:nvPicPr>
          <p:cNvPr id="29" name="Picture 28" descr="express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267" y="1367430"/>
            <a:ext cx="822960" cy="822960"/>
          </a:xfrm>
          <a:prstGeom prst="rect">
            <a:avLst/>
          </a:prstGeom>
        </p:spPr>
      </p:pic>
      <p:pic>
        <p:nvPicPr>
          <p:cNvPr id="30" name="Picture 29" descr="npm_02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847" y="1367430"/>
            <a:ext cx="822960" cy="822960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582433" y="5322989"/>
            <a:ext cx="7447750" cy="24269"/>
          </a:xfrm>
          <a:prstGeom prst="straightConnector1">
            <a:avLst/>
          </a:prstGeom>
          <a:ln w="762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Picture 32" descr="github.png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267" y="5626065"/>
            <a:ext cx="822960" cy="82296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32842" y="4308926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da"/>
                <a:cs typeface="Coda"/>
              </a:rPr>
              <a:t>CLIENT</a:t>
            </a:r>
            <a:endParaRPr lang="en-US" dirty="0">
              <a:latin typeface="Coda"/>
              <a:cs typeface="Cod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76512" y="4308926"/>
            <a:ext cx="1013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da"/>
                <a:cs typeface="Coda"/>
              </a:rPr>
              <a:t>SERVER</a:t>
            </a:r>
            <a:endParaRPr lang="en-US" dirty="0">
              <a:latin typeface="Coda"/>
              <a:cs typeface="Cod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44931" y="4308926"/>
            <a:ext cx="1598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da"/>
                <a:cs typeface="Coda"/>
              </a:rPr>
              <a:t>MIDDLEWARE</a:t>
            </a:r>
            <a:endParaRPr lang="en-US" dirty="0">
              <a:latin typeface="Coda"/>
              <a:cs typeface="Cod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68895" y="4308926"/>
            <a:ext cx="1453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da"/>
                <a:cs typeface="Coda"/>
              </a:rPr>
              <a:t>DATA STORE</a:t>
            </a:r>
            <a:endParaRPr lang="en-US" dirty="0">
              <a:latin typeface="Coda"/>
              <a:cs typeface="Coda"/>
            </a:endParaRPr>
          </a:p>
        </p:txBody>
      </p:sp>
      <p:pic>
        <p:nvPicPr>
          <p:cNvPr id="39" name="Picture 38" descr="phone-tablet-and-laptop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88" y="2438787"/>
            <a:ext cx="1463040" cy="146304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0" y="0"/>
            <a:ext cx="9144000" cy="90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4400" dirty="0" smtClean="0"/>
              <a:t>Open Source, Scalable, Large Adoption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38666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394" y="1109562"/>
            <a:ext cx="5071213" cy="548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90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4400" dirty="0" smtClean="0"/>
              <a:t>Some of the numbers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37621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ory_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878"/>
            <a:ext cx="9144000" cy="37322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8552" y="2705725"/>
            <a:ext cx="39868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Construction</a:t>
            </a:r>
          </a:p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Cycle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9461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063384"/>
            <a:ext cx="9144000" cy="79461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22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>
            <a:spLocks noChangeAspect="1"/>
          </p:cNvSpPr>
          <p:nvPr/>
        </p:nvSpPr>
        <p:spPr>
          <a:xfrm>
            <a:off x="2286000" y="1595104"/>
            <a:ext cx="4572000" cy="4572000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2" name="Picture 1" descr="hea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701" y="1039008"/>
            <a:ext cx="914400" cy="914400"/>
          </a:xfrm>
          <a:prstGeom prst="rect">
            <a:avLst/>
          </a:prstGeom>
        </p:spPr>
      </p:pic>
      <p:pic>
        <p:nvPicPr>
          <p:cNvPr id="3" name="Picture 2" descr="sketching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633" y="2264835"/>
            <a:ext cx="914400" cy="914400"/>
          </a:xfrm>
          <a:prstGeom prst="rect">
            <a:avLst/>
          </a:prstGeom>
        </p:spPr>
      </p:pic>
      <p:pic>
        <p:nvPicPr>
          <p:cNvPr id="4" name="Picture 3" descr="constructor-with-hat-and-a-ge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38" y="4204187"/>
            <a:ext cx="914400" cy="914400"/>
          </a:xfrm>
          <a:prstGeom prst="rect">
            <a:avLst/>
          </a:prstGeom>
        </p:spPr>
      </p:pic>
      <p:pic>
        <p:nvPicPr>
          <p:cNvPr id="5" name="Picture 4" descr="tes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268" y="5459569"/>
            <a:ext cx="914400" cy="914400"/>
          </a:xfrm>
          <a:prstGeom prst="rect">
            <a:avLst/>
          </a:prstGeom>
        </p:spPr>
      </p:pic>
      <p:pic>
        <p:nvPicPr>
          <p:cNvPr id="6" name="Picture 5" descr="head (3)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714" y="2263658"/>
            <a:ext cx="914400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97543" y="1962877"/>
            <a:ext cx="959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understand</a:t>
            </a:r>
          </a:p>
          <a:p>
            <a:pPr algn="ctr"/>
            <a:r>
              <a:rPr lang="en-US" sz="1200" dirty="0" smtClean="0"/>
              <a:t>the problem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280738" y="3191931"/>
            <a:ext cx="738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architect</a:t>
            </a:r>
          </a:p>
          <a:p>
            <a:pPr algn="ctr"/>
            <a:r>
              <a:rPr lang="en-US" sz="1200" dirty="0" smtClean="0"/>
              <a:t>system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312181" y="5115455"/>
            <a:ext cx="62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build</a:t>
            </a:r>
          </a:p>
          <a:p>
            <a:pPr algn="ctr"/>
            <a:r>
              <a:rPr lang="en-US" sz="1200" dirty="0" smtClean="0"/>
              <a:t>system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308110" y="6354986"/>
            <a:ext cx="62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test</a:t>
            </a:r>
          </a:p>
          <a:p>
            <a:pPr algn="ctr"/>
            <a:r>
              <a:rPr lang="en-US" sz="1200" dirty="0" smtClean="0"/>
              <a:t>system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2122114" y="3191931"/>
            <a:ext cx="764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learn </a:t>
            </a:r>
          </a:p>
          <a:p>
            <a:pPr algn="ctr"/>
            <a:r>
              <a:rPr lang="en-US" sz="1200" dirty="0" smtClean="0"/>
              <a:t>from test</a:t>
            </a:r>
            <a:endParaRPr lang="en-US" sz="1200" dirty="0"/>
          </a:p>
        </p:txBody>
      </p:sp>
      <p:pic>
        <p:nvPicPr>
          <p:cNvPr id="14" name="Picture 13" descr="cycle-loading.png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191931"/>
            <a:ext cx="1371600" cy="1371600"/>
          </a:xfrm>
          <a:prstGeom prst="rect">
            <a:avLst/>
          </a:prstGeom>
        </p:spPr>
      </p:pic>
      <p:pic>
        <p:nvPicPr>
          <p:cNvPr id="16" name="Picture 15" descr="teacher-showing-curve-line-on-whiteboar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931" y="4204187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38495" y="5037022"/>
            <a:ext cx="62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demo</a:t>
            </a:r>
          </a:p>
          <a:p>
            <a:pPr algn="ctr"/>
            <a:r>
              <a:rPr lang="en-US" sz="1200" dirty="0" smtClean="0"/>
              <a:t>system</a:t>
            </a:r>
            <a:endParaRPr lang="en-US" sz="1200" dirty="0"/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90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4400" dirty="0" smtClean="0"/>
              <a:t>Complex Software System Cycle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552077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n-idea-bulb-pa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8187"/>
            <a:ext cx="9144000" cy="61198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90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4400" dirty="0" smtClean="0"/>
              <a:t>Step 1: Understand the problem deeply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434209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artup-photo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90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4400" dirty="0" smtClean="0"/>
              <a:t>Step 2: Architect System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81042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rt_city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67924"/>
            <a:ext cx="8229600" cy="58544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90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4000" dirty="0" smtClean="0"/>
              <a:t>The Challenge: Complex Software Systems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00745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itebo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90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4400" dirty="0"/>
              <a:t>Step 3</a:t>
            </a:r>
            <a:r>
              <a:rPr lang="en-US" sz="4400" dirty="0" smtClean="0"/>
              <a:t>: Build System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63298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d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"/>
            <a:ext cx="9144000" cy="61055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90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4400" dirty="0"/>
              <a:t>Step </a:t>
            </a:r>
            <a:r>
              <a:rPr lang="en-US" sz="4400" dirty="0" smtClean="0"/>
              <a:t>4: Test the System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143157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on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2" r="124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90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4400" dirty="0"/>
              <a:t>Step 5</a:t>
            </a:r>
            <a:r>
              <a:rPr lang="en-US" sz="4400" dirty="0" smtClean="0"/>
              <a:t>: Demo System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655862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90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4400" dirty="0"/>
              <a:t>Step </a:t>
            </a:r>
            <a:r>
              <a:rPr lang="en-US" sz="4400" dirty="0" smtClean="0"/>
              <a:t>6: </a:t>
            </a:r>
            <a:r>
              <a:rPr lang="en-US" sz="4400" dirty="0"/>
              <a:t>Learn</a:t>
            </a:r>
          </a:p>
        </p:txBody>
      </p:sp>
      <p:pic>
        <p:nvPicPr>
          <p:cNvPr id="2" name="Picture 1" descr="lear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200"/>
            <a:ext cx="9144000" cy="540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679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"/>
            <a:ext cx="9144000" cy="61055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90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4400" dirty="0"/>
              <a:t>Step 7</a:t>
            </a:r>
            <a:r>
              <a:rPr lang="en-US" sz="4400" dirty="0" smtClean="0"/>
              <a:t>: </a:t>
            </a:r>
            <a:r>
              <a:rPr lang="en-US" sz="4400" dirty="0"/>
              <a:t>Iterate</a:t>
            </a:r>
          </a:p>
        </p:txBody>
      </p:sp>
    </p:spTree>
    <p:extLst>
      <p:ext uri="{BB962C8B-B14F-4D97-AF65-F5344CB8AC3E}">
        <p14:creationId xmlns:p14="http://schemas.microsoft.com/office/powerpoint/2010/main" val="829349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078" y="2161828"/>
            <a:ext cx="1828800" cy="2008860"/>
          </a:xfrm>
          <a:prstGeom prst="rect">
            <a:avLst/>
          </a:prstGeom>
        </p:spPr>
      </p:pic>
      <p:pic>
        <p:nvPicPr>
          <p:cNvPr id="11" name="Picture 10" descr="pack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518" y="2186098"/>
            <a:ext cx="685800" cy="685800"/>
          </a:xfrm>
          <a:prstGeom prst="rect">
            <a:avLst/>
          </a:prstGeom>
        </p:spPr>
      </p:pic>
      <p:pic>
        <p:nvPicPr>
          <p:cNvPr id="13" name="Picture 12" descr="pack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019" y="2847628"/>
            <a:ext cx="685800" cy="685800"/>
          </a:xfrm>
          <a:prstGeom prst="rect">
            <a:avLst/>
          </a:prstGeom>
        </p:spPr>
      </p:pic>
      <p:pic>
        <p:nvPicPr>
          <p:cNvPr id="14" name="Picture 13" descr="pack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518" y="3509158"/>
            <a:ext cx="685800" cy="685800"/>
          </a:xfrm>
          <a:prstGeom prst="rect">
            <a:avLst/>
          </a:prstGeom>
        </p:spPr>
      </p:pic>
      <p:pic>
        <p:nvPicPr>
          <p:cNvPr id="20" name="Picture 19" descr="db.png"/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75" y="2277180"/>
            <a:ext cx="914400" cy="93287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32842" y="4169366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da"/>
                <a:cs typeface="Coda"/>
              </a:rPr>
              <a:t>CLIENT</a:t>
            </a:r>
            <a:endParaRPr lang="en-US" dirty="0">
              <a:latin typeface="Coda"/>
              <a:cs typeface="Cod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76512" y="4169366"/>
            <a:ext cx="1013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da"/>
                <a:cs typeface="Coda"/>
              </a:rPr>
              <a:t>SERVER</a:t>
            </a:r>
            <a:endParaRPr lang="en-US" dirty="0">
              <a:latin typeface="Coda"/>
              <a:cs typeface="Cod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44931" y="4169366"/>
            <a:ext cx="1598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da"/>
                <a:cs typeface="Coda"/>
              </a:rPr>
              <a:t>MIDDLEWARE</a:t>
            </a:r>
            <a:endParaRPr lang="en-US" dirty="0">
              <a:latin typeface="Coda"/>
              <a:cs typeface="Cod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13125" y="4169366"/>
            <a:ext cx="1453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da"/>
                <a:cs typeface="Coda"/>
              </a:rPr>
              <a:t>DATA STORE</a:t>
            </a:r>
            <a:endParaRPr lang="en-US" dirty="0">
              <a:latin typeface="Coda"/>
              <a:cs typeface="Coda"/>
            </a:endParaRPr>
          </a:p>
        </p:txBody>
      </p:sp>
      <p:pic>
        <p:nvPicPr>
          <p:cNvPr id="39" name="Picture 38" descr="phone-tablet-and-lapto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88" y="2299227"/>
            <a:ext cx="1463040" cy="146304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1374697" y="1660564"/>
            <a:ext cx="1925769" cy="746976"/>
          </a:xfrm>
          <a:custGeom>
            <a:avLst/>
            <a:gdLst>
              <a:gd name="connsiteX0" fmla="*/ 0 w 1925769"/>
              <a:gd name="connsiteY0" fmla="*/ 746976 h 746976"/>
              <a:gd name="connsiteX1" fmla="*/ 83737 w 1925769"/>
              <a:gd name="connsiteY1" fmla="*/ 551582 h 746976"/>
              <a:gd name="connsiteX2" fmla="*/ 237257 w 1925769"/>
              <a:gd name="connsiteY2" fmla="*/ 335252 h 746976"/>
              <a:gd name="connsiteX3" fmla="*/ 467536 w 1925769"/>
              <a:gd name="connsiteY3" fmla="*/ 153814 h 746976"/>
              <a:gd name="connsiteX4" fmla="*/ 760618 w 1925769"/>
              <a:gd name="connsiteY4" fmla="*/ 35182 h 746976"/>
              <a:gd name="connsiteX5" fmla="*/ 1004854 w 1925769"/>
              <a:gd name="connsiteY5" fmla="*/ 290 h 746976"/>
              <a:gd name="connsiteX6" fmla="*/ 1325849 w 1925769"/>
              <a:gd name="connsiteY6" fmla="*/ 49138 h 746976"/>
              <a:gd name="connsiteX7" fmla="*/ 1535194 w 1925769"/>
              <a:gd name="connsiteY7" fmla="*/ 146836 h 746976"/>
              <a:gd name="connsiteX8" fmla="*/ 1723604 w 1925769"/>
              <a:gd name="connsiteY8" fmla="*/ 265468 h 746976"/>
              <a:gd name="connsiteX9" fmla="*/ 1835254 w 1925769"/>
              <a:gd name="connsiteY9" fmla="*/ 384100 h 746976"/>
              <a:gd name="connsiteX10" fmla="*/ 1632888 w 1925769"/>
              <a:gd name="connsiteY10" fmla="*/ 314317 h 746976"/>
              <a:gd name="connsiteX11" fmla="*/ 1918992 w 1925769"/>
              <a:gd name="connsiteY11" fmla="*/ 495754 h 746976"/>
              <a:gd name="connsiteX12" fmla="*/ 1835254 w 1925769"/>
              <a:gd name="connsiteY12" fmla="*/ 216619 h 746976"/>
              <a:gd name="connsiteX13" fmla="*/ 1828276 w 1925769"/>
              <a:gd name="connsiteY13" fmla="*/ 356187 h 746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25769" h="746976">
                <a:moveTo>
                  <a:pt x="0" y="746976"/>
                </a:moveTo>
                <a:cubicBezTo>
                  <a:pt x="22097" y="683589"/>
                  <a:pt x="44194" y="620203"/>
                  <a:pt x="83737" y="551582"/>
                </a:cubicBezTo>
                <a:cubicBezTo>
                  <a:pt x="123280" y="482961"/>
                  <a:pt x="173291" y="401547"/>
                  <a:pt x="237257" y="335252"/>
                </a:cubicBezTo>
                <a:cubicBezTo>
                  <a:pt x="301224" y="268957"/>
                  <a:pt x="380309" y="203826"/>
                  <a:pt x="467536" y="153814"/>
                </a:cubicBezTo>
                <a:cubicBezTo>
                  <a:pt x="554763" y="103802"/>
                  <a:pt x="671065" y="60769"/>
                  <a:pt x="760618" y="35182"/>
                </a:cubicBezTo>
                <a:cubicBezTo>
                  <a:pt x="850171" y="9595"/>
                  <a:pt x="910649" y="-2036"/>
                  <a:pt x="1004854" y="290"/>
                </a:cubicBezTo>
                <a:cubicBezTo>
                  <a:pt x="1099059" y="2616"/>
                  <a:pt x="1237459" y="24714"/>
                  <a:pt x="1325849" y="49138"/>
                </a:cubicBezTo>
                <a:cubicBezTo>
                  <a:pt x="1414239" y="73562"/>
                  <a:pt x="1468902" y="110781"/>
                  <a:pt x="1535194" y="146836"/>
                </a:cubicBezTo>
                <a:cubicBezTo>
                  <a:pt x="1601487" y="182891"/>
                  <a:pt x="1673594" y="225924"/>
                  <a:pt x="1723604" y="265468"/>
                </a:cubicBezTo>
                <a:cubicBezTo>
                  <a:pt x="1773614" y="305012"/>
                  <a:pt x="1850373" y="375958"/>
                  <a:pt x="1835254" y="384100"/>
                </a:cubicBezTo>
                <a:cubicBezTo>
                  <a:pt x="1820135" y="392241"/>
                  <a:pt x="1618932" y="295708"/>
                  <a:pt x="1632888" y="314317"/>
                </a:cubicBezTo>
                <a:cubicBezTo>
                  <a:pt x="1646844" y="332926"/>
                  <a:pt x="1885264" y="512037"/>
                  <a:pt x="1918992" y="495754"/>
                </a:cubicBezTo>
                <a:cubicBezTo>
                  <a:pt x="1952720" y="479471"/>
                  <a:pt x="1850373" y="239880"/>
                  <a:pt x="1835254" y="216619"/>
                </a:cubicBezTo>
                <a:cubicBezTo>
                  <a:pt x="1820135" y="193358"/>
                  <a:pt x="1828276" y="356187"/>
                  <a:pt x="1828276" y="35618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893810" y="1655369"/>
            <a:ext cx="1860761" cy="620249"/>
          </a:xfrm>
          <a:custGeom>
            <a:avLst/>
            <a:gdLst>
              <a:gd name="connsiteX0" fmla="*/ 0 w 1860761"/>
              <a:gd name="connsiteY0" fmla="*/ 480014 h 620249"/>
              <a:gd name="connsiteX1" fmla="*/ 202366 w 1860761"/>
              <a:gd name="connsiteY1" fmla="*/ 256706 h 620249"/>
              <a:gd name="connsiteX2" fmla="*/ 446602 w 1860761"/>
              <a:gd name="connsiteY2" fmla="*/ 96204 h 620249"/>
              <a:gd name="connsiteX3" fmla="*/ 690837 w 1860761"/>
              <a:gd name="connsiteY3" fmla="*/ 19441 h 620249"/>
              <a:gd name="connsiteX4" fmla="*/ 983920 w 1860761"/>
              <a:gd name="connsiteY4" fmla="*/ 5485 h 620249"/>
              <a:gd name="connsiteX5" fmla="*/ 1325849 w 1860761"/>
              <a:gd name="connsiteY5" fmla="*/ 96204 h 620249"/>
              <a:gd name="connsiteX6" fmla="*/ 1597997 w 1860761"/>
              <a:gd name="connsiteY6" fmla="*/ 277641 h 620249"/>
              <a:gd name="connsiteX7" fmla="*/ 1786408 w 1860761"/>
              <a:gd name="connsiteY7" fmla="*/ 493971 h 620249"/>
              <a:gd name="connsiteX8" fmla="*/ 1611954 w 1860761"/>
              <a:gd name="connsiteY8" fmla="*/ 403252 h 620249"/>
              <a:gd name="connsiteX9" fmla="*/ 1856189 w 1860761"/>
              <a:gd name="connsiteY9" fmla="*/ 619582 h 620249"/>
              <a:gd name="connsiteX10" fmla="*/ 1772451 w 1860761"/>
              <a:gd name="connsiteY10" fmla="*/ 319512 h 620249"/>
              <a:gd name="connsiteX11" fmla="*/ 1786408 w 1860761"/>
              <a:gd name="connsiteY11" fmla="*/ 473036 h 620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60761" h="620249">
                <a:moveTo>
                  <a:pt x="0" y="480014"/>
                </a:moveTo>
                <a:cubicBezTo>
                  <a:pt x="63966" y="400344"/>
                  <a:pt x="127932" y="320674"/>
                  <a:pt x="202366" y="256706"/>
                </a:cubicBezTo>
                <a:cubicBezTo>
                  <a:pt x="276800" y="192738"/>
                  <a:pt x="365190" y="135748"/>
                  <a:pt x="446602" y="96204"/>
                </a:cubicBezTo>
                <a:cubicBezTo>
                  <a:pt x="528014" y="56660"/>
                  <a:pt x="601284" y="34561"/>
                  <a:pt x="690837" y="19441"/>
                </a:cubicBezTo>
                <a:cubicBezTo>
                  <a:pt x="780390" y="4321"/>
                  <a:pt x="878085" y="-7309"/>
                  <a:pt x="983920" y="5485"/>
                </a:cubicBezTo>
                <a:cubicBezTo>
                  <a:pt x="1089755" y="18279"/>
                  <a:pt x="1223503" y="50845"/>
                  <a:pt x="1325849" y="96204"/>
                </a:cubicBezTo>
                <a:cubicBezTo>
                  <a:pt x="1428195" y="141563"/>
                  <a:pt x="1521237" y="211347"/>
                  <a:pt x="1597997" y="277641"/>
                </a:cubicBezTo>
                <a:cubicBezTo>
                  <a:pt x="1674757" y="343935"/>
                  <a:pt x="1784082" y="473036"/>
                  <a:pt x="1786408" y="493971"/>
                </a:cubicBezTo>
                <a:cubicBezTo>
                  <a:pt x="1788734" y="514906"/>
                  <a:pt x="1600324" y="382317"/>
                  <a:pt x="1611954" y="403252"/>
                </a:cubicBezTo>
                <a:cubicBezTo>
                  <a:pt x="1623584" y="424187"/>
                  <a:pt x="1829440" y="633539"/>
                  <a:pt x="1856189" y="619582"/>
                </a:cubicBezTo>
                <a:cubicBezTo>
                  <a:pt x="1882938" y="605625"/>
                  <a:pt x="1784081" y="343936"/>
                  <a:pt x="1772451" y="319512"/>
                </a:cubicBezTo>
                <a:cubicBezTo>
                  <a:pt x="1760821" y="295088"/>
                  <a:pt x="1786408" y="473036"/>
                  <a:pt x="1786408" y="47303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959344" y="1652083"/>
            <a:ext cx="1931736" cy="658185"/>
          </a:xfrm>
          <a:custGeom>
            <a:avLst/>
            <a:gdLst>
              <a:gd name="connsiteX0" fmla="*/ 0 w 1931736"/>
              <a:gd name="connsiteY0" fmla="*/ 567041 h 658185"/>
              <a:gd name="connsiteX1" fmla="*/ 111651 w 1931736"/>
              <a:gd name="connsiteY1" fmla="*/ 406538 h 658185"/>
              <a:gd name="connsiteX2" fmla="*/ 272149 w 1931736"/>
              <a:gd name="connsiteY2" fmla="*/ 253014 h 658185"/>
              <a:gd name="connsiteX3" fmla="*/ 453581 w 1931736"/>
              <a:gd name="connsiteY3" fmla="*/ 127403 h 658185"/>
              <a:gd name="connsiteX4" fmla="*/ 621056 w 1931736"/>
              <a:gd name="connsiteY4" fmla="*/ 50641 h 658185"/>
              <a:gd name="connsiteX5" fmla="*/ 893204 w 1931736"/>
              <a:gd name="connsiteY5" fmla="*/ 1792 h 658185"/>
              <a:gd name="connsiteX6" fmla="*/ 1123483 w 1931736"/>
              <a:gd name="connsiteY6" fmla="*/ 15749 h 658185"/>
              <a:gd name="connsiteX7" fmla="*/ 1325850 w 1931736"/>
              <a:gd name="connsiteY7" fmla="*/ 64598 h 658185"/>
              <a:gd name="connsiteX8" fmla="*/ 1563107 w 1931736"/>
              <a:gd name="connsiteY8" fmla="*/ 190209 h 658185"/>
              <a:gd name="connsiteX9" fmla="*/ 1709648 w 1931736"/>
              <a:gd name="connsiteY9" fmla="*/ 329776 h 658185"/>
              <a:gd name="connsiteX10" fmla="*/ 1842233 w 1931736"/>
              <a:gd name="connsiteY10" fmla="*/ 476322 h 658185"/>
              <a:gd name="connsiteX11" fmla="*/ 1870146 w 1931736"/>
              <a:gd name="connsiteY11" fmla="*/ 546106 h 658185"/>
              <a:gd name="connsiteX12" fmla="*/ 1723605 w 1931736"/>
              <a:gd name="connsiteY12" fmla="*/ 420495 h 658185"/>
              <a:gd name="connsiteX13" fmla="*/ 1925971 w 1931736"/>
              <a:gd name="connsiteY13" fmla="*/ 657760 h 658185"/>
              <a:gd name="connsiteX14" fmla="*/ 1877124 w 1931736"/>
              <a:gd name="connsiteY14" fmla="*/ 350711 h 658185"/>
              <a:gd name="connsiteX15" fmla="*/ 1884102 w 1931736"/>
              <a:gd name="connsiteY15" fmla="*/ 539127 h 658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31736" h="658185">
                <a:moveTo>
                  <a:pt x="0" y="567041"/>
                </a:moveTo>
                <a:cubicBezTo>
                  <a:pt x="33146" y="512958"/>
                  <a:pt x="66293" y="458876"/>
                  <a:pt x="111651" y="406538"/>
                </a:cubicBezTo>
                <a:cubicBezTo>
                  <a:pt x="157009" y="354200"/>
                  <a:pt x="215161" y="299536"/>
                  <a:pt x="272149" y="253014"/>
                </a:cubicBezTo>
                <a:cubicBezTo>
                  <a:pt x="329137" y="206492"/>
                  <a:pt x="395430" y="161132"/>
                  <a:pt x="453581" y="127403"/>
                </a:cubicBezTo>
                <a:cubicBezTo>
                  <a:pt x="511732" y="93674"/>
                  <a:pt x="547786" y="71576"/>
                  <a:pt x="621056" y="50641"/>
                </a:cubicBezTo>
                <a:cubicBezTo>
                  <a:pt x="694326" y="29706"/>
                  <a:pt x="809466" y="7607"/>
                  <a:pt x="893204" y="1792"/>
                </a:cubicBezTo>
                <a:cubicBezTo>
                  <a:pt x="976942" y="-4023"/>
                  <a:pt x="1051375" y="5281"/>
                  <a:pt x="1123483" y="15749"/>
                </a:cubicBezTo>
                <a:cubicBezTo>
                  <a:pt x="1195591" y="26217"/>
                  <a:pt x="1252579" y="35521"/>
                  <a:pt x="1325850" y="64598"/>
                </a:cubicBezTo>
                <a:cubicBezTo>
                  <a:pt x="1399121" y="93675"/>
                  <a:pt x="1499141" y="146013"/>
                  <a:pt x="1563107" y="190209"/>
                </a:cubicBezTo>
                <a:cubicBezTo>
                  <a:pt x="1627073" y="234405"/>
                  <a:pt x="1663127" y="282091"/>
                  <a:pt x="1709648" y="329776"/>
                </a:cubicBezTo>
                <a:cubicBezTo>
                  <a:pt x="1756169" y="377461"/>
                  <a:pt x="1815483" y="440267"/>
                  <a:pt x="1842233" y="476322"/>
                </a:cubicBezTo>
                <a:cubicBezTo>
                  <a:pt x="1868983" y="512377"/>
                  <a:pt x="1889917" y="555410"/>
                  <a:pt x="1870146" y="546106"/>
                </a:cubicBezTo>
                <a:cubicBezTo>
                  <a:pt x="1850375" y="536801"/>
                  <a:pt x="1714301" y="401886"/>
                  <a:pt x="1723605" y="420495"/>
                </a:cubicBezTo>
                <a:cubicBezTo>
                  <a:pt x="1732909" y="439104"/>
                  <a:pt x="1900385" y="669391"/>
                  <a:pt x="1925971" y="657760"/>
                </a:cubicBezTo>
                <a:cubicBezTo>
                  <a:pt x="1951557" y="646129"/>
                  <a:pt x="1884102" y="370483"/>
                  <a:pt x="1877124" y="350711"/>
                </a:cubicBezTo>
                <a:cubicBezTo>
                  <a:pt x="1870146" y="330939"/>
                  <a:pt x="1884102" y="539127"/>
                  <a:pt x="1884102" y="53912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90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4400" dirty="0" smtClean="0"/>
              <a:t>N Tiers Systems</a:t>
            </a:r>
            <a:endParaRPr lang="en-US" sz="4400" dirty="0"/>
          </a:p>
        </p:txBody>
      </p:sp>
      <p:pic>
        <p:nvPicPr>
          <p:cNvPr id="41" name="Picture 40" descr="db.png"/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862" y="3195946"/>
            <a:ext cx="914400" cy="93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81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ory_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878"/>
            <a:ext cx="9144000" cy="37322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8552" y="2705725"/>
            <a:ext cx="39868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System </a:t>
            </a:r>
            <a:endParaRPr lang="en-US" sz="44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Building Blocks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9461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063384"/>
            <a:ext cx="9144000" cy="79461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15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r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8923" y="2276728"/>
            <a:ext cx="3159839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Application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Servers:</a:t>
            </a:r>
          </a:p>
          <a:p>
            <a:pPr marL="571500" indent="-571500"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Small</a:t>
            </a:r>
          </a:p>
          <a:p>
            <a:pPr marL="571500" indent="-571500"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Easy to use</a:t>
            </a:r>
          </a:p>
          <a:p>
            <a:pPr marL="571500" indent="-571500"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Low Cost</a:t>
            </a:r>
          </a:p>
          <a:p>
            <a:pPr marL="571500" indent="-571500"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Ubiquitous</a:t>
            </a:r>
          </a:p>
          <a:p>
            <a:pPr marL="571500" indent="-571500"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Loosely Joined</a:t>
            </a:r>
          </a:p>
        </p:txBody>
      </p:sp>
    </p:spTree>
    <p:extLst>
      <p:ext uri="{BB962C8B-B14F-4D97-AF65-F5344CB8AC3E}">
        <p14:creationId xmlns:p14="http://schemas.microsoft.com/office/powerpoint/2010/main" val="298102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ataCent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7"/>
          <a:stretch/>
        </p:blipFill>
        <p:spPr>
          <a:xfrm>
            <a:off x="0" y="907200"/>
            <a:ext cx="9144000" cy="5950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90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4400" dirty="0" smtClean="0"/>
              <a:t>Application Server Skills</a:t>
            </a:r>
            <a:endParaRPr lang="en-US" sz="4400" dirty="0"/>
          </a:p>
        </p:txBody>
      </p:sp>
      <p:sp>
        <p:nvSpPr>
          <p:cNvPr id="8" name="Rectangle 7"/>
          <p:cNvSpPr/>
          <p:nvPr/>
        </p:nvSpPr>
        <p:spPr>
          <a:xfrm>
            <a:off x="1111025" y="2068274"/>
            <a:ext cx="5167796" cy="3575685"/>
          </a:xfrm>
          <a:prstGeom prst="rect">
            <a:avLst/>
          </a:prstGeom>
          <a:solidFill>
            <a:schemeClr val="dk1">
              <a:alpha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82880" tIns="274320" rtlCol="0" anchor="t"/>
          <a:lstStyle/>
          <a:p>
            <a:pPr marL="342900" indent="-342900">
              <a:buFont typeface="Arial"/>
              <a:buChar char="•"/>
            </a:pPr>
            <a:r>
              <a:rPr lang="en-US" sz="3200" dirty="0" smtClean="0"/>
              <a:t>Service Creation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Service Consumption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Service Integration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Data Transformations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Concurrency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Coordination</a:t>
            </a:r>
          </a:p>
        </p:txBody>
      </p:sp>
    </p:spTree>
    <p:extLst>
      <p:ext uri="{BB962C8B-B14F-4D97-AF65-F5344CB8AC3E}">
        <p14:creationId xmlns:p14="http://schemas.microsoft.com/office/powerpoint/2010/main" val="1298358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287"/>
            <a:ext cx="9144000" cy="60817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90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4400" dirty="0" smtClean="0"/>
              <a:t>Package Management</a:t>
            </a:r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240868" y="2211491"/>
            <a:ext cx="2912361" cy="2554532"/>
          </a:xfrm>
          <a:prstGeom prst="rect">
            <a:avLst/>
          </a:prstGeom>
          <a:solidFill>
            <a:schemeClr val="dk1">
              <a:alpha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82880" tIns="274320" rtlCol="0" anchor="t"/>
          <a:lstStyle/>
          <a:p>
            <a:pPr marL="342900" indent="-342900">
              <a:buFont typeface="Arial"/>
              <a:buChar char="•"/>
            </a:pPr>
            <a:r>
              <a:rPr lang="en-US" sz="3200" dirty="0" smtClean="0"/>
              <a:t>Registry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Creation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Distribution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Scalability</a:t>
            </a:r>
          </a:p>
        </p:txBody>
      </p:sp>
    </p:spTree>
    <p:extLst>
      <p:ext uri="{BB962C8B-B14F-4D97-AF65-F5344CB8AC3E}">
        <p14:creationId xmlns:p14="http://schemas.microsoft.com/office/powerpoint/2010/main" val="4142929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38674"/>
            <a:ext cx="9144000" cy="90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4400" dirty="0" smtClean="0"/>
              <a:t>Parallel Happens </a:t>
            </a:r>
            <a:r>
              <a:rPr lang="mr-IN" sz="4400" dirty="0" smtClean="0"/>
              <a:t>–</a:t>
            </a:r>
            <a:r>
              <a:rPr lang="en-US" sz="4400" dirty="0" smtClean="0"/>
              <a:t> Async Programs</a:t>
            </a:r>
            <a:endParaRPr lang="en-US" sz="4400" dirty="0"/>
          </a:p>
        </p:txBody>
      </p:sp>
      <p:pic>
        <p:nvPicPr>
          <p:cNvPr id="7" name="Picture 6" descr="2-format24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100"/>
            <a:ext cx="9144000" cy="56769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0870" y="2211491"/>
            <a:ext cx="2956154" cy="2554532"/>
          </a:xfrm>
          <a:prstGeom prst="rect">
            <a:avLst/>
          </a:prstGeom>
          <a:solidFill>
            <a:schemeClr val="dk1">
              <a:alpha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82880" tIns="274320" rtlCol="0" anchor="t"/>
          <a:lstStyle/>
          <a:p>
            <a:pPr marL="342900" indent="-342900">
              <a:buFont typeface="Arial"/>
              <a:buChar char="•"/>
            </a:pPr>
            <a:r>
              <a:rPr lang="en-US" sz="3200" dirty="0"/>
              <a:t>Non-</a:t>
            </a:r>
            <a:r>
              <a:rPr lang="en-US" sz="3200" dirty="0" smtClean="0"/>
              <a:t>Blocking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Event-loop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Callbacks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Promises</a:t>
            </a:r>
          </a:p>
          <a:p>
            <a:pPr marL="342900" indent="-342900">
              <a:buFont typeface="Arial"/>
              <a:buChar char="•"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911476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1838</TotalTime>
  <Words>230</Words>
  <Application>Microsoft Macintosh PowerPoint</Application>
  <PresentationFormat>On-screen Show (4:3)</PresentationFormat>
  <Paragraphs>121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abel -</dc:creator>
  <cp:lastModifiedBy>abel -</cp:lastModifiedBy>
  <cp:revision>98</cp:revision>
  <dcterms:created xsi:type="dcterms:W3CDTF">2016-12-23T17:44:16Z</dcterms:created>
  <dcterms:modified xsi:type="dcterms:W3CDTF">2017-02-07T23:47:38Z</dcterms:modified>
</cp:coreProperties>
</file>