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2"/>
  </p:notesMasterIdLst>
  <p:sldIdLst>
    <p:sldId id="276" r:id="rId2"/>
    <p:sldId id="320" r:id="rId3"/>
    <p:sldId id="335" r:id="rId4"/>
    <p:sldId id="336" r:id="rId5"/>
    <p:sldId id="337" r:id="rId6"/>
    <p:sldId id="322" r:id="rId7"/>
    <p:sldId id="324" r:id="rId8"/>
    <p:sldId id="326" r:id="rId9"/>
    <p:sldId id="321" r:id="rId10"/>
    <p:sldId id="328" r:id="rId11"/>
    <p:sldId id="334" r:id="rId12"/>
    <p:sldId id="329" r:id="rId13"/>
    <p:sldId id="330" r:id="rId14"/>
    <p:sldId id="331" r:id="rId15"/>
    <p:sldId id="333" r:id="rId16"/>
    <p:sldId id="327" r:id="rId17"/>
    <p:sldId id="332" r:id="rId18"/>
    <p:sldId id="306" r:id="rId19"/>
    <p:sldId id="309" r:id="rId20"/>
    <p:sldId id="316" r:id="rId21"/>
    <p:sldId id="286" r:id="rId22"/>
    <p:sldId id="310" r:id="rId23"/>
    <p:sldId id="284" r:id="rId24"/>
    <p:sldId id="291" r:id="rId25"/>
    <p:sldId id="294" r:id="rId26"/>
    <p:sldId id="296" r:id="rId27"/>
    <p:sldId id="313" r:id="rId28"/>
    <p:sldId id="311" r:id="rId29"/>
    <p:sldId id="298" r:id="rId30"/>
    <p:sldId id="314" r:id="rId31"/>
    <p:sldId id="340" r:id="rId32"/>
    <p:sldId id="317" r:id="rId33"/>
    <p:sldId id="344" r:id="rId34"/>
    <p:sldId id="342" r:id="rId35"/>
    <p:sldId id="345" r:id="rId36"/>
    <p:sldId id="343" r:id="rId37"/>
    <p:sldId id="346" r:id="rId38"/>
    <p:sldId id="356" r:id="rId39"/>
    <p:sldId id="355" r:id="rId40"/>
    <p:sldId id="357" r:id="rId41"/>
    <p:sldId id="348" r:id="rId42"/>
    <p:sldId id="350" r:id="rId43"/>
    <p:sldId id="349" r:id="rId44"/>
    <p:sldId id="351" r:id="rId45"/>
    <p:sldId id="352" r:id="rId46"/>
    <p:sldId id="359" r:id="rId47"/>
    <p:sldId id="358" r:id="rId48"/>
    <p:sldId id="360" r:id="rId49"/>
    <p:sldId id="353" r:id="rId50"/>
    <p:sldId id="354" r:id="rId5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F00"/>
    <a:srgbClr val="0B0932"/>
    <a:srgbClr val="B7C6B8"/>
    <a:srgbClr val="000D26"/>
    <a:srgbClr val="001A49"/>
    <a:srgbClr val="003186"/>
    <a:srgbClr val="0B1922"/>
    <a:srgbClr val="183549"/>
    <a:srgbClr val="3069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7"/>
    <p:restoredTop sz="99140" autoAdjust="0"/>
  </p:normalViewPr>
  <p:slideViewPr>
    <p:cSldViewPr snapToGrid="0" snapToObjects="1">
      <p:cViewPr>
        <p:scale>
          <a:sx n="142" d="100"/>
          <a:sy n="142" d="100"/>
        </p:scale>
        <p:origin x="2680" y="1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806D7-D637-0041-A3C4-7DA08BEA654B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BCD3-6290-6946-BE22-3B229B7E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4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93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5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95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9713" y="336550"/>
            <a:ext cx="7337426" cy="4127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4A71-FAED-FA43-A8BE-EBEB61FD2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66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239713" y="336550"/>
            <a:ext cx="7337426" cy="41275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FE4A71-FAED-FA43-A8BE-EBEB61FD29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4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87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024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84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3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37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D9BCD3-6290-6946-BE22-3B229B7E5D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552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6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426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9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34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489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1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08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51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47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37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9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DB6D0-792B-4444-954A-9CA958161E99}" type="datetimeFigureOut">
              <a:rPr lang="en-US" smtClean="0"/>
              <a:t>3/18/18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9E213-BEBC-1A49-9D80-1349683D2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10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microsoft.com/office/2007/relationships/hdphoto" Target="../media/hdphoto1.wdp"/><Relationship Id="rId11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jp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403415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8498" y="3267642"/>
            <a:ext cx="40143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Services</a:t>
            </a:r>
          </a:p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Abel Sanchez, John R. Williams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13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013" y="197725"/>
            <a:ext cx="4572000" cy="466736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75172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Services for </a:t>
            </a:r>
          </a:p>
          <a:p>
            <a:pPr algn="ctr"/>
            <a:r>
              <a:rPr lang="en-US" sz="4400" dirty="0"/>
              <a:t>taxi-hailing </a:t>
            </a:r>
          </a:p>
          <a:p>
            <a:pPr algn="ctr"/>
            <a:r>
              <a:rPr lang="en-US" sz="4400" dirty="0"/>
              <a:t>application</a:t>
            </a:r>
          </a:p>
        </p:txBody>
      </p:sp>
    </p:spTree>
    <p:extLst>
      <p:ext uri="{BB962C8B-B14F-4D97-AF65-F5344CB8AC3E}">
        <p14:creationId xmlns:p14="http://schemas.microsoft.com/office/powerpoint/2010/main" val="171921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1"/>
          <a:stretch/>
        </p:blipFill>
        <p:spPr>
          <a:xfrm>
            <a:off x="-1" y="-1"/>
            <a:ext cx="9165515" cy="514350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academia?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750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33" y="2028074"/>
            <a:ext cx="1028700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995" y="2126608"/>
            <a:ext cx="10287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227" y="2103720"/>
            <a:ext cx="10287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59" y="2111384"/>
            <a:ext cx="1028700" cy="10287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5120927" y="2625734"/>
            <a:ext cx="132691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38038" y="3159578"/>
            <a:ext cx="7411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Authors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8900" y="3143857"/>
            <a:ext cx="6431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Article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68459" y="3162183"/>
            <a:ext cx="7104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Articles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51832" y="2317988"/>
            <a:ext cx="3538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by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30211" y="2317988"/>
            <a:ext cx="508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cites</a:t>
            </a:r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View of Scholarship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765315" y="2625734"/>
            <a:ext cx="1326912" cy="0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3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37" y="957728"/>
            <a:ext cx="1028700" cy="1028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" y="1056262"/>
            <a:ext cx="1028700" cy="1028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173" y="2260191"/>
            <a:ext cx="1028700" cy="1028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00" y="3509771"/>
            <a:ext cx="1028700" cy="10287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 flipV="1">
            <a:off x="1608084" y="1986427"/>
            <a:ext cx="599510" cy="31702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6543" y="2089231"/>
            <a:ext cx="7411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Authors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468845" y="3263588"/>
            <a:ext cx="6431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Article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8684" y="4538470"/>
            <a:ext cx="7104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Articles</a:t>
            </a:r>
          </a:p>
        </p:txBody>
      </p:sp>
      <p:sp>
        <p:nvSpPr>
          <p:cNvPr id="19" name="TextBox 18"/>
          <p:cNvSpPr txBox="1"/>
          <p:nvPr/>
        </p:nvSpPr>
        <p:spPr>
          <a:xfrm rot="19962377">
            <a:off x="1808247" y="3300533"/>
            <a:ext cx="508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cites</a:t>
            </a:r>
            <a:endParaRPr lang="en-US" sz="135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790" y="2825762"/>
            <a:ext cx="1028700" cy="10287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 rot="1801136">
            <a:off x="3322215" y="3064593"/>
            <a:ext cx="5083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cites</a:t>
            </a:r>
          </a:p>
        </p:txBody>
      </p:sp>
      <p:sp>
        <p:nvSpPr>
          <p:cNvPr id="24" name="TextBox 23"/>
          <p:cNvSpPr txBox="1"/>
          <p:nvPr/>
        </p:nvSpPr>
        <p:spPr>
          <a:xfrm rot="20022566">
            <a:off x="3196832" y="1951088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used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012" y="3509771"/>
            <a:ext cx="1028700" cy="10287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10665" y="4538470"/>
            <a:ext cx="95244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Web Pages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825" y="1226447"/>
            <a:ext cx="1028700" cy="1028700"/>
          </a:xfrm>
          <a:prstGeom prst="rect">
            <a:avLst/>
          </a:prstGeom>
        </p:spPr>
      </p:pic>
      <p:cxnSp>
        <p:nvCxnSpPr>
          <p:cNvPr id="28" name="Straight Arrow Connector 27"/>
          <p:cNvCxnSpPr/>
          <p:nvPr/>
        </p:nvCxnSpPr>
        <p:spPr>
          <a:xfrm flipH="1" flipV="1">
            <a:off x="5006640" y="2131917"/>
            <a:ext cx="771209" cy="878736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3020739">
            <a:off x="5263712" y="2352705"/>
            <a:ext cx="55220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From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300731" y="2084410"/>
            <a:ext cx="7219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Dataset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4420" y="3848029"/>
            <a:ext cx="7661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Big Data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52" y="578094"/>
            <a:ext cx="1028700" cy="10287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491543" y="1660333"/>
            <a:ext cx="54694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Code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flipH="1">
            <a:off x="5119854" y="988274"/>
            <a:ext cx="930166" cy="472965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20022566">
            <a:off x="5064444" y="990150"/>
            <a:ext cx="84830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output of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34" y="2885230"/>
            <a:ext cx="685800" cy="685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7810517" y="3571030"/>
            <a:ext cx="105663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organization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367485" y="3059670"/>
            <a:ext cx="3538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by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34" y="1054997"/>
            <a:ext cx="685800" cy="685800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H="1">
            <a:off x="7257641" y="1531986"/>
            <a:ext cx="600141" cy="1054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303329" y="1261992"/>
            <a:ext cx="3538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by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82508" y="1720842"/>
            <a:ext cx="9101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Developer</a:t>
            </a:r>
            <a:endParaRPr lang="en-US" sz="1350" dirty="0"/>
          </a:p>
        </p:txBody>
      </p:sp>
      <p:cxnSp>
        <p:nvCxnSpPr>
          <p:cNvPr id="56" name="Straight Arrow Connector 55"/>
          <p:cNvCxnSpPr/>
          <p:nvPr/>
        </p:nvCxnSpPr>
        <p:spPr>
          <a:xfrm flipH="1">
            <a:off x="1610074" y="3210979"/>
            <a:ext cx="599510" cy="31702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 rot="1801136">
            <a:off x="1882057" y="1934032"/>
            <a:ext cx="3538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by</a:t>
            </a:r>
          </a:p>
        </p:txBody>
      </p:sp>
      <p:cxnSp>
        <p:nvCxnSpPr>
          <p:cNvPr id="59" name="Straight Arrow Connector 58"/>
          <p:cNvCxnSpPr/>
          <p:nvPr/>
        </p:nvCxnSpPr>
        <p:spPr>
          <a:xfrm flipH="1">
            <a:off x="3322039" y="1986427"/>
            <a:ext cx="599510" cy="31702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3324030" y="3210979"/>
            <a:ext cx="599510" cy="31702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26" y="497167"/>
            <a:ext cx="1028700" cy="843534"/>
          </a:xfrm>
          <a:prstGeom prst="rect">
            <a:avLst/>
          </a:prstGeom>
        </p:spPr>
      </p:pic>
      <p:cxnSp>
        <p:nvCxnSpPr>
          <p:cNvPr id="64" name="Straight Arrow Connector 63"/>
          <p:cNvCxnSpPr/>
          <p:nvPr/>
        </p:nvCxnSpPr>
        <p:spPr>
          <a:xfrm>
            <a:off x="2707135" y="1641936"/>
            <a:ext cx="1" cy="49051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250656" y="1340701"/>
            <a:ext cx="96488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Datacenter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223767" y="1833905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used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7255109" y="3359382"/>
            <a:ext cx="600141" cy="10549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906" y="4050234"/>
            <a:ext cx="548640" cy="54864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150531" y="4538470"/>
            <a:ext cx="143077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Software Services</a:t>
            </a: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707135" y="3569455"/>
            <a:ext cx="1" cy="490511"/>
          </a:xfrm>
          <a:prstGeom prst="straightConnector1">
            <a:avLst/>
          </a:prstGeom>
          <a:ln w="76200">
            <a:solidFill>
              <a:schemeClr val="tx1">
                <a:lumMod val="50000"/>
                <a:lumOff val="50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234325" y="3569271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used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1439" y="1"/>
            <a:ext cx="152112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Today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47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92672"/>
            <a:ext cx="4114800" cy="4114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4420"/>
            <a:ext cx="7886700" cy="994172"/>
          </a:xfrm>
        </p:spPr>
        <p:txBody>
          <a:bodyPr/>
          <a:lstStyle/>
          <a:p>
            <a:r>
              <a:rPr lang="en-US" dirty="0" smtClean="0"/>
              <a:t>The work continues to evolve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87459" y="4234472"/>
            <a:ext cx="344532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dirty="0"/>
              <a:t>Lavoie, Brian et al. 2014. The Evolving Scholarly Record. Dublin, Ohio: OCLC Research</a:t>
            </a:r>
          </a:p>
        </p:txBody>
      </p:sp>
    </p:spTree>
    <p:extLst>
      <p:ext uri="{BB962C8B-B14F-4D97-AF65-F5344CB8AC3E}">
        <p14:creationId xmlns:p14="http://schemas.microsoft.com/office/powerpoint/2010/main" val="1945475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10" y="734456"/>
            <a:ext cx="2869453" cy="2400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696" y="2668736"/>
            <a:ext cx="20574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628" y="2668736"/>
            <a:ext cx="2057400" cy="2057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93" y="1229313"/>
            <a:ext cx="2225528" cy="104775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Oval Callout 8"/>
          <p:cNvSpPr/>
          <p:nvPr/>
        </p:nvSpPr>
        <p:spPr>
          <a:xfrm>
            <a:off x="4125032" y="782262"/>
            <a:ext cx="2148966" cy="1752725"/>
          </a:xfrm>
          <a:prstGeom prst="wedgeEllipseCallout">
            <a:avLst>
              <a:gd name="adj1" fmla="val -36859"/>
              <a:gd name="adj2" fmla="val 61705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How do I allow Bob to run my </a:t>
            </a:r>
            <a:r>
              <a:rPr lang="en-US" sz="21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add 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function?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063" y="3524311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Alice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07897" y="352431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Bob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224724" y="2726582"/>
            <a:ext cx="1470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Alice’s Laptop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885" y="108618"/>
            <a:ext cx="3648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+mj-lt"/>
              </a:rPr>
              <a:t>The </a:t>
            </a:r>
            <a:r>
              <a:rPr lang="en-US" sz="3200" smtClean="0">
                <a:latin typeface="+mj-lt"/>
              </a:rPr>
              <a:t>Sharing Problem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929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5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176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403415"/>
            <a:ext cx="2857500" cy="2857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00276" y="3267642"/>
            <a:ext cx="27307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smtClean="0"/>
              <a:t>Services</a:t>
            </a:r>
            <a:endParaRPr lang="en-US" sz="6000" dirty="0" smtClean="0"/>
          </a:p>
        </p:txBody>
      </p:sp>
    </p:spTree>
    <p:extLst>
      <p:ext uri="{BB962C8B-B14F-4D97-AF65-F5344CB8AC3E}">
        <p14:creationId xmlns:p14="http://schemas.microsoft.com/office/powerpoint/2010/main" val="10462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etwork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8566" y="1910031"/>
            <a:ext cx="8366869" cy="1323439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i="1" dirty="0"/>
              <a:t>Node’s goal is to provide </a:t>
            </a:r>
            <a:r>
              <a:rPr lang="en-US" sz="4000" i="1" dirty="0" smtClean="0"/>
              <a:t>an </a:t>
            </a:r>
            <a:r>
              <a:rPr lang="en-US" sz="4000" i="1" dirty="0"/>
              <a:t>easy way to build scalable network programs</a:t>
            </a:r>
          </a:p>
        </p:txBody>
      </p:sp>
    </p:spTree>
    <p:extLst>
      <p:ext uri="{BB962C8B-B14F-4D97-AF65-F5344CB8AC3E}">
        <p14:creationId xmlns:p14="http://schemas.microsoft.com/office/powerpoint/2010/main" val="228494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Shift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9276" y="1274303"/>
            <a:ext cx="7765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1.old</a:t>
            </a:r>
            <a:r>
              <a:rPr lang="en-US" sz="3200" b="1" dirty="0"/>
              <a:t>)</a:t>
            </a:r>
            <a:r>
              <a:rPr lang="en-US" sz="3200" dirty="0"/>
              <a:t> web server </a:t>
            </a:r>
            <a:r>
              <a:rPr lang="en-US" sz="3200" dirty="0" smtClean="0"/>
              <a:t>with some </a:t>
            </a:r>
            <a:r>
              <a:rPr lang="en-US" sz="3200" dirty="0"/>
              <a:t>application logic</a:t>
            </a:r>
          </a:p>
          <a:p>
            <a:r>
              <a:rPr lang="en-US" sz="3200" b="1" dirty="0"/>
              <a:t>1.</a:t>
            </a:r>
            <a:r>
              <a:rPr lang="en-US" sz="3200" b="1" dirty="0" smtClean="0"/>
              <a:t>new</a:t>
            </a:r>
            <a:r>
              <a:rPr lang="en-US" sz="3200" b="1" dirty="0"/>
              <a:t>)</a:t>
            </a:r>
            <a:r>
              <a:rPr lang="en-US" sz="3200" dirty="0"/>
              <a:t> app that can connect and </a:t>
            </a:r>
            <a:r>
              <a:rPr lang="en-US" sz="3200" dirty="0" smtClean="0"/>
              <a:t>collaborate</a:t>
            </a:r>
          </a:p>
          <a:p>
            <a:endParaRPr lang="en-US" sz="3200" dirty="0" smtClean="0"/>
          </a:p>
          <a:p>
            <a:r>
              <a:rPr lang="en-US" sz="3200" b="1" dirty="0" smtClean="0"/>
              <a:t>2.old</a:t>
            </a:r>
            <a:r>
              <a:rPr lang="en-US" sz="3200" b="1" dirty="0"/>
              <a:t>)</a:t>
            </a:r>
            <a:r>
              <a:rPr lang="en-US" sz="3200" dirty="0"/>
              <a:t> stateful</a:t>
            </a:r>
          </a:p>
          <a:p>
            <a:r>
              <a:rPr lang="en-US" sz="3200" b="1" dirty="0"/>
              <a:t>2.</a:t>
            </a:r>
            <a:r>
              <a:rPr lang="en-US" sz="3200" b="1" dirty="0" smtClean="0"/>
              <a:t>new</a:t>
            </a:r>
            <a:r>
              <a:rPr lang="en-US" sz="3200" b="1" dirty="0"/>
              <a:t>)</a:t>
            </a:r>
            <a:r>
              <a:rPr lang="en-US" sz="3200" dirty="0"/>
              <a:t> stateless</a:t>
            </a:r>
          </a:p>
        </p:txBody>
      </p:sp>
    </p:spTree>
    <p:extLst>
      <p:ext uri="{BB962C8B-B14F-4D97-AF65-F5344CB8AC3E}">
        <p14:creationId xmlns:p14="http://schemas.microsoft.com/office/powerpoint/2010/main" val="465080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79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82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Architectural Shift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9276" y="1274303"/>
            <a:ext cx="7765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1.old</a:t>
            </a:r>
            <a:r>
              <a:rPr lang="en-US" sz="3200" b="1" dirty="0"/>
              <a:t>)</a:t>
            </a:r>
            <a:r>
              <a:rPr lang="en-US" sz="3200" dirty="0"/>
              <a:t> </a:t>
            </a:r>
            <a:r>
              <a:rPr lang="en-US" sz="3200" dirty="0" smtClean="0"/>
              <a:t>blocking</a:t>
            </a:r>
            <a:endParaRPr lang="en-US" sz="3200" dirty="0"/>
          </a:p>
          <a:p>
            <a:r>
              <a:rPr lang="en-US" sz="3200" b="1" dirty="0"/>
              <a:t>1.</a:t>
            </a:r>
            <a:r>
              <a:rPr lang="en-US" sz="3200" b="1" dirty="0" smtClean="0"/>
              <a:t>new</a:t>
            </a:r>
            <a:r>
              <a:rPr lang="en-US" sz="3200" b="1" dirty="0"/>
              <a:t>)</a:t>
            </a:r>
            <a:r>
              <a:rPr lang="en-US" sz="3200" dirty="0"/>
              <a:t> </a:t>
            </a:r>
            <a:r>
              <a:rPr lang="en-US" sz="3200" dirty="0" smtClean="0"/>
              <a:t>non-blocking</a:t>
            </a:r>
          </a:p>
          <a:p>
            <a:endParaRPr lang="en-US" sz="3200" dirty="0" smtClean="0"/>
          </a:p>
          <a:p>
            <a:r>
              <a:rPr lang="en-US" sz="3200" b="1" dirty="0" smtClean="0"/>
              <a:t>2.old</a:t>
            </a:r>
            <a:r>
              <a:rPr lang="en-US" sz="3200" b="1" dirty="0"/>
              <a:t>)</a:t>
            </a:r>
            <a:r>
              <a:rPr lang="en-US" sz="3200" dirty="0"/>
              <a:t> </a:t>
            </a:r>
            <a:r>
              <a:rPr lang="en-US" sz="3200" dirty="0" smtClean="0"/>
              <a:t>process per request</a:t>
            </a:r>
            <a:endParaRPr lang="en-US" sz="3200" dirty="0"/>
          </a:p>
          <a:p>
            <a:r>
              <a:rPr lang="en-US" sz="3200" b="1" dirty="0"/>
              <a:t>2.</a:t>
            </a:r>
            <a:r>
              <a:rPr lang="en-US" sz="3200" b="1" dirty="0" smtClean="0"/>
              <a:t>new</a:t>
            </a:r>
            <a:r>
              <a:rPr lang="en-US" sz="3200" b="1" dirty="0"/>
              <a:t>)</a:t>
            </a:r>
            <a:r>
              <a:rPr lang="en-US" sz="3200" dirty="0"/>
              <a:t> </a:t>
            </a:r>
            <a:r>
              <a:rPr lang="en-US" sz="3200" dirty="0" smtClean="0"/>
              <a:t>single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22173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825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d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0081"/>
            <a:ext cx="6701726" cy="55049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43544" y="3519029"/>
            <a:ext cx="37537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MODULES</a:t>
            </a:r>
            <a:endParaRPr lang="en-US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9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05 at 7.59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0677"/>
            <a:ext cx="9144000" cy="464282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922175" y="2606510"/>
            <a:ext cx="1801201" cy="315438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751398" y="2606510"/>
            <a:ext cx="1020957" cy="315438"/>
          </a:xfrm>
          <a:prstGeom prst="ellipse">
            <a:avLst/>
          </a:prstGeom>
          <a:noFill/>
          <a:ln w="76200" cmpd="sng">
            <a:solidFill>
              <a:srgbClr val="FF0000">
                <a:alpha val="50000"/>
              </a:srgb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22175" y="3818455"/>
            <a:ext cx="36937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Make module with “</a:t>
            </a:r>
            <a:r>
              <a:rPr lang="en-US" sz="2800" noProof="1" smtClean="0">
                <a:latin typeface="Buxton Sketch"/>
                <a:cs typeface="Buxton Sketch"/>
              </a:rPr>
              <a:t>module.exports”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1929" y="3818455"/>
            <a:ext cx="26199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Use module with </a:t>
            </a:r>
          </a:p>
          <a:p>
            <a:r>
              <a:rPr lang="en-US" sz="2800" noProof="1" smtClean="0">
                <a:latin typeface="Buxton Sketch"/>
                <a:cs typeface="Buxton Sketch"/>
              </a:rPr>
              <a:t>“require”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2008616" y="2996657"/>
            <a:ext cx="191007" cy="863368"/>
          </a:xfrm>
          <a:custGeom>
            <a:avLst/>
            <a:gdLst>
              <a:gd name="connsiteX0" fmla="*/ 99702 w 191007"/>
              <a:gd name="connsiteY0" fmla="*/ 0 h 863368"/>
              <a:gd name="connsiteX1" fmla="*/ 74801 w 191007"/>
              <a:gd name="connsiteY1" fmla="*/ 489758 h 863368"/>
              <a:gd name="connsiteX2" fmla="*/ 66500 w 191007"/>
              <a:gd name="connsiteY2" fmla="*/ 622574 h 863368"/>
              <a:gd name="connsiteX3" fmla="*/ 97 w 191007"/>
              <a:gd name="connsiteY3" fmla="*/ 448253 h 863368"/>
              <a:gd name="connsiteX4" fmla="*/ 83101 w 191007"/>
              <a:gd name="connsiteY4" fmla="*/ 863303 h 863368"/>
              <a:gd name="connsiteX5" fmla="*/ 191007 w 191007"/>
              <a:gd name="connsiteY5" fmla="*/ 481457 h 863368"/>
              <a:gd name="connsiteX6" fmla="*/ 83101 w 191007"/>
              <a:gd name="connsiteY6" fmla="*/ 605972 h 8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07" h="863368">
                <a:moveTo>
                  <a:pt x="99702" y="0"/>
                </a:moveTo>
                <a:cubicBezTo>
                  <a:pt x="90018" y="192998"/>
                  <a:pt x="80335" y="385996"/>
                  <a:pt x="74801" y="489758"/>
                </a:cubicBezTo>
                <a:cubicBezTo>
                  <a:pt x="69267" y="593520"/>
                  <a:pt x="78951" y="629492"/>
                  <a:pt x="66500" y="622574"/>
                </a:cubicBezTo>
                <a:cubicBezTo>
                  <a:pt x="54049" y="615656"/>
                  <a:pt x="-2670" y="408132"/>
                  <a:pt x="97" y="448253"/>
                </a:cubicBezTo>
                <a:cubicBezTo>
                  <a:pt x="2864" y="488374"/>
                  <a:pt x="51283" y="857769"/>
                  <a:pt x="83101" y="863303"/>
                </a:cubicBezTo>
                <a:cubicBezTo>
                  <a:pt x="114919" y="868837"/>
                  <a:pt x="191007" y="524345"/>
                  <a:pt x="191007" y="481457"/>
                </a:cubicBezTo>
                <a:cubicBezTo>
                  <a:pt x="191007" y="438569"/>
                  <a:pt x="83101" y="605972"/>
                  <a:pt x="83101" y="605972"/>
                </a:cubicBezTo>
              </a:path>
            </a:pathLst>
          </a:cu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755118" y="3149057"/>
            <a:ext cx="191007" cy="863368"/>
          </a:xfrm>
          <a:custGeom>
            <a:avLst/>
            <a:gdLst>
              <a:gd name="connsiteX0" fmla="*/ 99702 w 191007"/>
              <a:gd name="connsiteY0" fmla="*/ 0 h 863368"/>
              <a:gd name="connsiteX1" fmla="*/ 74801 w 191007"/>
              <a:gd name="connsiteY1" fmla="*/ 489758 h 863368"/>
              <a:gd name="connsiteX2" fmla="*/ 66500 w 191007"/>
              <a:gd name="connsiteY2" fmla="*/ 622574 h 863368"/>
              <a:gd name="connsiteX3" fmla="*/ 97 w 191007"/>
              <a:gd name="connsiteY3" fmla="*/ 448253 h 863368"/>
              <a:gd name="connsiteX4" fmla="*/ 83101 w 191007"/>
              <a:gd name="connsiteY4" fmla="*/ 863303 h 863368"/>
              <a:gd name="connsiteX5" fmla="*/ 191007 w 191007"/>
              <a:gd name="connsiteY5" fmla="*/ 481457 h 863368"/>
              <a:gd name="connsiteX6" fmla="*/ 83101 w 191007"/>
              <a:gd name="connsiteY6" fmla="*/ 605972 h 863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07" h="863368">
                <a:moveTo>
                  <a:pt x="99702" y="0"/>
                </a:moveTo>
                <a:cubicBezTo>
                  <a:pt x="90018" y="192998"/>
                  <a:pt x="80335" y="385996"/>
                  <a:pt x="74801" y="489758"/>
                </a:cubicBezTo>
                <a:cubicBezTo>
                  <a:pt x="69267" y="593520"/>
                  <a:pt x="78951" y="629492"/>
                  <a:pt x="66500" y="622574"/>
                </a:cubicBezTo>
                <a:cubicBezTo>
                  <a:pt x="54049" y="615656"/>
                  <a:pt x="-2670" y="408132"/>
                  <a:pt x="97" y="448253"/>
                </a:cubicBezTo>
                <a:cubicBezTo>
                  <a:pt x="2864" y="488374"/>
                  <a:pt x="51283" y="857769"/>
                  <a:pt x="83101" y="863303"/>
                </a:cubicBezTo>
                <a:cubicBezTo>
                  <a:pt x="114919" y="868837"/>
                  <a:pt x="191007" y="524345"/>
                  <a:pt x="191007" y="481457"/>
                </a:cubicBezTo>
                <a:cubicBezTo>
                  <a:pt x="191007" y="438569"/>
                  <a:pt x="83101" y="605972"/>
                  <a:pt x="83101" y="605972"/>
                </a:cubicBezTo>
              </a:path>
            </a:pathLst>
          </a:custGeom>
          <a:ln w="38100" cmpd="sng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75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16" y="1509981"/>
            <a:ext cx="5458968" cy="21235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0748" y="3673717"/>
            <a:ext cx="56825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Package manager. Installs, publishes and manages node programs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npm?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6379262" y="2279362"/>
            <a:ext cx="44294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noProof="1" smtClean="0">
                <a:solidFill>
                  <a:schemeClr val="bg1">
                    <a:lumMod val="75000"/>
                  </a:schemeClr>
                </a:solidFill>
              </a:rPr>
              <a:t>https://www.npmjs.com</a:t>
            </a:r>
            <a:endParaRPr lang="en-US" sz="3200" b="1" noProof="1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7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npm?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45883" y="1633032"/>
            <a:ext cx="5252234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/>
              <a:t>Billion+</a:t>
            </a:r>
          </a:p>
          <a:p>
            <a:pPr algn="ctr"/>
            <a:r>
              <a:rPr lang="en-US" sz="4400" dirty="0" smtClean="0"/>
              <a:t>downloads per month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6283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Module?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35936" y="1324972"/>
            <a:ext cx="396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 Module is some </a:t>
            </a:r>
            <a:r>
              <a:rPr lang="en-US" sz="2400" dirty="0" smtClean="0"/>
              <a:t>JavaScript </a:t>
            </a:r>
            <a:r>
              <a:rPr lang="en-US" sz="2400" dirty="0"/>
              <a:t>paired with a package.json file</a:t>
            </a:r>
          </a:p>
        </p:txBody>
      </p:sp>
      <p:pic>
        <p:nvPicPr>
          <p:cNvPr id="4" name="Picture 3" descr="javascript_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534" y="2648421"/>
            <a:ext cx="1828800" cy="1828800"/>
          </a:xfrm>
          <a:prstGeom prst="rect">
            <a:avLst/>
          </a:prstGeom>
        </p:spPr>
      </p:pic>
      <p:pic>
        <p:nvPicPr>
          <p:cNvPr id="5" name="Picture 4" descr="json_ico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786" y="2648421"/>
            <a:ext cx="18288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24189" y="2829841"/>
            <a:ext cx="695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+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20661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pieces, loosely joined</a:t>
            </a:r>
          </a:p>
          <a:p>
            <a:r>
              <a:rPr lang="en-US" dirty="0" smtClean="0"/>
              <a:t>Leverage external packages</a:t>
            </a:r>
          </a:p>
          <a:p>
            <a:r>
              <a:rPr lang="en-US" dirty="0" smtClean="0"/>
              <a:t>Leverage internal packages</a:t>
            </a:r>
          </a:p>
          <a:p>
            <a:r>
              <a:rPr lang="en-US" dirty="0" smtClean="0"/>
              <a:t>Facilitate collaboration</a:t>
            </a:r>
          </a:p>
          <a:p>
            <a:r>
              <a:rPr lang="en-US" dirty="0" smtClean="0"/>
              <a:t>Packages are discoverable in npm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346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7" y="323850"/>
            <a:ext cx="4465806" cy="1737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5458" y="2607892"/>
            <a:ext cx="79530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Creating node/npm apps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3565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_in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21" y="0"/>
            <a:ext cx="4314825" cy="5143500"/>
          </a:xfrm>
          <a:prstGeom prst="rect">
            <a:avLst/>
          </a:prstGeom>
        </p:spPr>
      </p:pic>
      <p:pic>
        <p:nvPicPr>
          <p:cNvPr id="5" name="Picture 4" descr="Screen Shot 2017-03-05 at 8.28.5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970" y="2154639"/>
            <a:ext cx="4317030" cy="2402604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688946" y="86446"/>
            <a:ext cx="2814262" cy="425901"/>
          </a:xfrm>
          <a:custGeom>
            <a:avLst/>
            <a:gdLst>
              <a:gd name="connsiteX0" fmla="*/ 2814262 w 2814262"/>
              <a:gd name="connsiteY0" fmla="*/ 320302 h 425901"/>
              <a:gd name="connsiteX1" fmla="*/ 2540347 w 2814262"/>
              <a:gd name="connsiteY1" fmla="*/ 361807 h 425901"/>
              <a:gd name="connsiteX2" fmla="*/ 1693700 w 2814262"/>
              <a:gd name="connsiteY2" fmla="*/ 419914 h 425901"/>
              <a:gd name="connsiteX3" fmla="*/ 780648 w 2814262"/>
              <a:gd name="connsiteY3" fmla="*/ 204089 h 425901"/>
              <a:gd name="connsiteX4" fmla="*/ 324123 w 2814262"/>
              <a:gd name="connsiteY4" fmla="*/ 104477 h 425901"/>
              <a:gd name="connsiteX5" fmla="*/ 456930 w 2814262"/>
              <a:gd name="connsiteY5" fmla="*/ 228992 h 425901"/>
              <a:gd name="connsiteX6" fmla="*/ 405 w 2814262"/>
              <a:gd name="connsiteY6" fmla="*/ 13166 h 425901"/>
              <a:gd name="connsiteX7" fmla="*/ 548235 w 2814262"/>
              <a:gd name="connsiteY7" fmla="*/ 29768 h 425901"/>
              <a:gd name="connsiteX8" fmla="*/ 315822 w 2814262"/>
              <a:gd name="connsiteY8" fmla="*/ 79574 h 42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14262" h="425901">
                <a:moveTo>
                  <a:pt x="2814262" y="320302"/>
                </a:moveTo>
                <a:cubicBezTo>
                  <a:pt x="2770684" y="332753"/>
                  <a:pt x="2727107" y="345205"/>
                  <a:pt x="2540347" y="361807"/>
                </a:cubicBezTo>
                <a:cubicBezTo>
                  <a:pt x="2353587" y="378409"/>
                  <a:pt x="1986983" y="446200"/>
                  <a:pt x="1693700" y="419914"/>
                </a:cubicBezTo>
                <a:cubicBezTo>
                  <a:pt x="1400417" y="393628"/>
                  <a:pt x="1008911" y="256662"/>
                  <a:pt x="780648" y="204089"/>
                </a:cubicBezTo>
                <a:cubicBezTo>
                  <a:pt x="552385" y="151516"/>
                  <a:pt x="378076" y="100326"/>
                  <a:pt x="324123" y="104477"/>
                </a:cubicBezTo>
                <a:cubicBezTo>
                  <a:pt x="270170" y="108627"/>
                  <a:pt x="510883" y="244210"/>
                  <a:pt x="456930" y="228992"/>
                </a:cubicBezTo>
                <a:cubicBezTo>
                  <a:pt x="402977" y="213773"/>
                  <a:pt x="-14813" y="46370"/>
                  <a:pt x="405" y="13166"/>
                </a:cubicBezTo>
                <a:cubicBezTo>
                  <a:pt x="15622" y="-20038"/>
                  <a:pt x="495666" y="18700"/>
                  <a:pt x="548235" y="29768"/>
                </a:cubicBezTo>
                <a:lnTo>
                  <a:pt x="315822" y="79574"/>
                </a:ln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80508" y="0"/>
            <a:ext cx="3117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“npm init” generates the configuration file package.json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598733" y="1419469"/>
            <a:ext cx="323862" cy="913112"/>
          </a:xfrm>
          <a:custGeom>
            <a:avLst/>
            <a:gdLst>
              <a:gd name="connsiteX0" fmla="*/ 74841 w 323862"/>
              <a:gd name="connsiteY0" fmla="*/ 0 h 913112"/>
              <a:gd name="connsiteX1" fmla="*/ 99742 w 323862"/>
              <a:gd name="connsiteY1" fmla="*/ 605972 h 913112"/>
              <a:gd name="connsiteX2" fmla="*/ 137 w 323862"/>
              <a:gd name="connsiteY2" fmla="*/ 423350 h 913112"/>
              <a:gd name="connsiteX3" fmla="*/ 124644 w 323862"/>
              <a:gd name="connsiteY3" fmla="*/ 913109 h 913112"/>
              <a:gd name="connsiteX4" fmla="*/ 323855 w 323862"/>
              <a:gd name="connsiteY4" fmla="*/ 415049 h 913112"/>
              <a:gd name="connsiteX5" fmla="*/ 132944 w 323862"/>
              <a:gd name="connsiteY5" fmla="*/ 622574 h 91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62" h="913112">
                <a:moveTo>
                  <a:pt x="74841" y="0"/>
                </a:moveTo>
                <a:cubicBezTo>
                  <a:pt x="93517" y="267707"/>
                  <a:pt x="112193" y="535414"/>
                  <a:pt x="99742" y="605972"/>
                </a:cubicBezTo>
                <a:cubicBezTo>
                  <a:pt x="87291" y="676530"/>
                  <a:pt x="-4013" y="372161"/>
                  <a:pt x="137" y="423350"/>
                </a:cubicBezTo>
                <a:cubicBezTo>
                  <a:pt x="4287" y="474539"/>
                  <a:pt x="70691" y="914493"/>
                  <a:pt x="124644" y="913109"/>
                </a:cubicBezTo>
                <a:cubicBezTo>
                  <a:pt x="178597" y="911726"/>
                  <a:pt x="322472" y="463471"/>
                  <a:pt x="323855" y="415049"/>
                </a:cubicBezTo>
                <a:cubicBezTo>
                  <a:pt x="325238" y="366627"/>
                  <a:pt x="132944" y="622574"/>
                  <a:pt x="132944" y="62257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6544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7" y="323850"/>
            <a:ext cx="4465806" cy="1737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06851" y="2607892"/>
            <a:ext cx="71303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adding npm packages </a:t>
            </a:r>
          </a:p>
          <a:p>
            <a:pPr algn="ctr"/>
            <a:r>
              <a:rPr lang="en-US" sz="6000" dirty="0" smtClean="0"/>
              <a:t>to your application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0131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C6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de_rout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46" y="717176"/>
            <a:ext cx="9169976" cy="442632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084" y="-71926"/>
            <a:ext cx="8229600" cy="857250"/>
          </a:xfrm>
        </p:spPr>
        <p:txBody>
          <a:bodyPr/>
          <a:lstStyle/>
          <a:p>
            <a:r>
              <a:rPr lang="en-US" dirty="0" smtClean="0"/>
              <a:t>Work Requires Connections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778642" y="4359319"/>
            <a:ext cx="1718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Shipping Routes</a:t>
            </a:r>
          </a:p>
        </p:txBody>
      </p:sp>
    </p:spTree>
    <p:extLst>
      <p:ext uri="{BB962C8B-B14F-4D97-AF65-F5344CB8AC3E}">
        <p14:creationId xmlns:p14="http://schemas.microsoft.com/office/powerpoint/2010/main" val="14865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58" y="1963271"/>
            <a:ext cx="4572000" cy="29353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3" y="436009"/>
            <a:ext cx="4572000" cy="7777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523" y="1712896"/>
            <a:ext cx="27655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uxton Sketch"/>
                <a:cs typeface="Buxton Sketch"/>
              </a:rPr>
              <a:t>Local installation of express package. Dependency added to package.json</a:t>
            </a:r>
            <a:endParaRPr lang="en-US" sz="2800" noProof="1">
              <a:latin typeface="Buxton Sketch"/>
              <a:cs typeface="Buxton Sketch"/>
            </a:endParaRPr>
          </a:p>
        </p:txBody>
      </p:sp>
      <p:sp>
        <p:nvSpPr>
          <p:cNvPr id="5" name="Freeform 4"/>
          <p:cNvSpPr/>
          <p:nvPr/>
        </p:nvSpPr>
        <p:spPr>
          <a:xfrm rot="10800000">
            <a:off x="2419114" y="1030180"/>
            <a:ext cx="287255" cy="809401"/>
          </a:xfrm>
          <a:custGeom>
            <a:avLst/>
            <a:gdLst>
              <a:gd name="connsiteX0" fmla="*/ 74841 w 323862"/>
              <a:gd name="connsiteY0" fmla="*/ 0 h 913112"/>
              <a:gd name="connsiteX1" fmla="*/ 99742 w 323862"/>
              <a:gd name="connsiteY1" fmla="*/ 605972 h 913112"/>
              <a:gd name="connsiteX2" fmla="*/ 137 w 323862"/>
              <a:gd name="connsiteY2" fmla="*/ 423350 h 913112"/>
              <a:gd name="connsiteX3" fmla="*/ 124644 w 323862"/>
              <a:gd name="connsiteY3" fmla="*/ 913109 h 913112"/>
              <a:gd name="connsiteX4" fmla="*/ 323855 w 323862"/>
              <a:gd name="connsiteY4" fmla="*/ 415049 h 913112"/>
              <a:gd name="connsiteX5" fmla="*/ 132944 w 323862"/>
              <a:gd name="connsiteY5" fmla="*/ 622574 h 913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3862" h="913112">
                <a:moveTo>
                  <a:pt x="74841" y="0"/>
                </a:moveTo>
                <a:cubicBezTo>
                  <a:pt x="93517" y="267707"/>
                  <a:pt x="112193" y="535414"/>
                  <a:pt x="99742" y="605972"/>
                </a:cubicBezTo>
                <a:cubicBezTo>
                  <a:pt x="87291" y="676530"/>
                  <a:pt x="-4013" y="372161"/>
                  <a:pt x="137" y="423350"/>
                </a:cubicBezTo>
                <a:cubicBezTo>
                  <a:pt x="4287" y="474539"/>
                  <a:pt x="70691" y="914493"/>
                  <a:pt x="124644" y="913109"/>
                </a:cubicBezTo>
                <a:cubicBezTo>
                  <a:pt x="178597" y="911726"/>
                  <a:pt x="322472" y="463471"/>
                  <a:pt x="323855" y="415049"/>
                </a:cubicBezTo>
                <a:cubicBezTo>
                  <a:pt x="325238" y="366627"/>
                  <a:pt x="132944" y="622574"/>
                  <a:pt x="132944" y="622574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810703" y="3430949"/>
            <a:ext cx="2570742" cy="863415"/>
          </a:xfrm>
          <a:custGeom>
            <a:avLst/>
            <a:gdLst>
              <a:gd name="connsiteX0" fmla="*/ 14157 w 2570742"/>
              <a:gd name="connsiteY0" fmla="*/ 0 h 863415"/>
              <a:gd name="connsiteX1" fmla="*/ 55660 w 2570742"/>
              <a:gd name="connsiteY1" fmla="*/ 332039 h 863415"/>
              <a:gd name="connsiteX2" fmla="*/ 462383 w 2570742"/>
              <a:gd name="connsiteY2" fmla="*/ 531263 h 863415"/>
              <a:gd name="connsiteX3" fmla="*/ 1068317 w 2570742"/>
              <a:gd name="connsiteY3" fmla="*/ 572768 h 863415"/>
              <a:gd name="connsiteX4" fmla="*/ 2089274 w 2570742"/>
              <a:gd name="connsiteY4" fmla="*/ 697283 h 863415"/>
              <a:gd name="connsiteX5" fmla="*/ 2271884 w 2570742"/>
              <a:gd name="connsiteY5" fmla="*/ 730487 h 863415"/>
              <a:gd name="connsiteX6" fmla="*/ 1948166 w 2570742"/>
              <a:gd name="connsiteY6" fmla="*/ 531263 h 863415"/>
              <a:gd name="connsiteX7" fmla="*/ 2570701 w 2570742"/>
              <a:gd name="connsiteY7" fmla="*/ 730487 h 863415"/>
              <a:gd name="connsiteX8" fmla="*/ 1981368 w 2570742"/>
              <a:gd name="connsiteY8" fmla="*/ 863303 h 863415"/>
              <a:gd name="connsiteX9" fmla="*/ 2271884 w 2570742"/>
              <a:gd name="connsiteY9" fmla="*/ 755390 h 8634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70742" h="863415">
                <a:moveTo>
                  <a:pt x="14157" y="0"/>
                </a:moveTo>
                <a:cubicBezTo>
                  <a:pt x="-2444" y="121747"/>
                  <a:pt x="-19044" y="243495"/>
                  <a:pt x="55660" y="332039"/>
                </a:cubicBezTo>
                <a:cubicBezTo>
                  <a:pt x="130364" y="420583"/>
                  <a:pt x="293607" y="491142"/>
                  <a:pt x="462383" y="531263"/>
                </a:cubicBezTo>
                <a:cubicBezTo>
                  <a:pt x="631159" y="571384"/>
                  <a:pt x="797169" y="545098"/>
                  <a:pt x="1068317" y="572768"/>
                </a:cubicBezTo>
                <a:cubicBezTo>
                  <a:pt x="1339465" y="600438"/>
                  <a:pt x="1888680" y="670997"/>
                  <a:pt x="2089274" y="697283"/>
                </a:cubicBezTo>
                <a:cubicBezTo>
                  <a:pt x="2289869" y="723570"/>
                  <a:pt x="2295402" y="758157"/>
                  <a:pt x="2271884" y="730487"/>
                </a:cubicBezTo>
                <a:cubicBezTo>
                  <a:pt x="2248366" y="702817"/>
                  <a:pt x="1898363" y="531263"/>
                  <a:pt x="1948166" y="531263"/>
                </a:cubicBezTo>
                <a:cubicBezTo>
                  <a:pt x="1997969" y="531263"/>
                  <a:pt x="2565167" y="675147"/>
                  <a:pt x="2570701" y="730487"/>
                </a:cubicBezTo>
                <a:cubicBezTo>
                  <a:pt x="2576235" y="785827"/>
                  <a:pt x="2031171" y="859153"/>
                  <a:pt x="1981368" y="863303"/>
                </a:cubicBezTo>
                <a:cubicBezTo>
                  <a:pt x="1931565" y="867453"/>
                  <a:pt x="2271884" y="755390"/>
                  <a:pt x="2271884" y="755390"/>
                </a:cubicBezTo>
              </a:path>
            </a:pathLst>
          </a:cu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3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0"/>
            <a:ext cx="812586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752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Hello World Server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532966"/>
            <a:ext cx="6400800" cy="2535324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28105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server that returns the current time</a:t>
            </a:r>
          </a:p>
          <a:p>
            <a:pPr lvl="1"/>
            <a:r>
              <a:rPr lang="en-US" dirty="0" smtClean="0"/>
              <a:t>new Date()</a:t>
            </a:r>
          </a:p>
        </p:txBody>
      </p:sp>
    </p:spTree>
    <p:extLst>
      <p:ext uri="{BB962C8B-B14F-4D97-AF65-F5344CB8AC3E}">
        <p14:creationId xmlns:p14="http://schemas.microsoft.com/office/powerpoint/2010/main" val="9939740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 Parameters Using Wildcards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07354"/>
            <a:ext cx="6400800" cy="312132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077842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2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09917" y="1063229"/>
            <a:ext cx="7324165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274320" tIns="182880" bIns="0">
            <a:spAutoFit/>
          </a:bodyPr>
          <a:lstStyle/>
          <a:p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get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noProof="1" smtClean="0">
                <a:solidFill>
                  <a:srgbClr val="DD1144"/>
                </a:solidFill>
                <a:latin typeface="Menlo" charset="0"/>
              </a:rPr>
              <a:t>'/getUser/:id'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function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){ </a:t>
            </a: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Your Code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Return id to client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});</a:t>
            </a:r>
          </a:p>
          <a:p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get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noProof="1" smtClean="0">
                <a:solidFill>
                  <a:srgbClr val="DD1144"/>
                </a:solidFill>
                <a:latin typeface="Menlo" charset="0"/>
              </a:rPr>
              <a:t>'/user/:name/:id'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function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){ </a:t>
            </a: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Your Code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Return id and name to client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});</a:t>
            </a:r>
            <a:endParaRPr lang="en-US" b="0" noProof="1">
              <a:solidFill>
                <a:srgbClr val="555555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2730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3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on Active Learning 2, return user based on ”id”. Use the following data.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3742" y="2610802"/>
            <a:ext cx="7996518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274320" tIns="182880" bIns="182880">
            <a:spAutoFit/>
          </a:bodyPr>
          <a:lstStyle/>
          <a:p>
            <a:r>
              <a:rPr lang="nl-NL" noProof="1" smtClean="0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nl-NL" noProof="1" smtClean="0">
                <a:solidFill>
                  <a:srgbClr val="008080"/>
                </a:solidFill>
                <a:latin typeface="Menlo" charset="0"/>
              </a:rPr>
              <a:t>users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 = [</a:t>
            </a:r>
          </a:p>
          <a:p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    { id 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'01'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name: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'john'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email: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'john@mit.edu'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},</a:t>
            </a:r>
          </a:p>
          <a:p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    { id 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'02'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name: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'mary'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email: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'mary@mit.edu'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},</a:t>
            </a:r>
          </a:p>
          <a:p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    { id 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'03'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name: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'paul'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email: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'paul@mit.edu'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},</a:t>
            </a:r>
          </a:p>
          <a:p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    { id 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'04'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name: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'anna'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, email: </a:t>
            </a:r>
            <a:r>
              <a:rPr lang="nl-NL" noProof="1" smtClean="0">
                <a:solidFill>
                  <a:srgbClr val="DD1144"/>
                </a:solidFill>
                <a:latin typeface="Menlo" charset="0"/>
              </a:rPr>
              <a:t>'anna@mit.edu'</a:t>
            </a:r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},</a:t>
            </a:r>
          </a:p>
          <a:p>
            <a:r>
              <a:rPr lang="nl-NL" noProof="1" smtClean="0">
                <a:solidFill>
                  <a:srgbClr val="555555"/>
                </a:solidFill>
                <a:latin typeface="Menlo" charset="0"/>
              </a:rPr>
              <a:t>];</a:t>
            </a:r>
            <a:endParaRPr lang="nl-NL" b="0" noProof="1">
              <a:solidFill>
                <a:srgbClr val="555555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825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4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on Active Learning 3, add a route to add users. Calls should add new user and return the </a:t>
            </a:r>
            <a:r>
              <a:rPr lang="en-US" smtClean="0"/>
              <a:t>full </a:t>
            </a:r>
            <a:r>
              <a:rPr lang="en-US" smtClean="0"/>
              <a:t>users </a:t>
            </a:r>
            <a:r>
              <a:rPr lang="en-US" dirty="0" smtClean="0"/>
              <a:t>array.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640977" y="2962906"/>
            <a:ext cx="8216154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274320" tIns="182880" bIns="182880">
            <a:spAutoFit/>
          </a:bodyPr>
          <a:lstStyle/>
          <a:p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get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noProof="1" smtClean="0">
                <a:solidFill>
                  <a:srgbClr val="DD1144"/>
                </a:solidFill>
                <a:latin typeface="Menlo" charset="0"/>
              </a:rPr>
              <a:t>'/addUser/:id/</a:t>
            </a:r>
            <a:r>
              <a:rPr lang="en-US" noProof="1">
                <a:solidFill>
                  <a:srgbClr val="DD1144"/>
                </a:solidFill>
                <a:latin typeface="Menlo" charset="0"/>
              </a:rPr>
              <a:t>:</a:t>
            </a:r>
            <a:r>
              <a:rPr lang="en-US" noProof="1" smtClean="0">
                <a:solidFill>
                  <a:srgbClr val="DD1144"/>
                </a:solidFill>
                <a:latin typeface="Menlo" charset="0"/>
              </a:rPr>
              <a:t>name/:email'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function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){ </a:t>
            </a: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Your Code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});</a:t>
            </a:r>
            <a:endParaRPr lang="en-US" b="0" noProof="1">
              <a:solidFill>
                <a:srgbClr val="555555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388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URL Query String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6495" y="2447367"/>
            <a:ext cx="8107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noProof="1" smtClean="0">
                <a:solidFill>
                  <a:srgbClr val="008F00"/>
                </a:solidFill>
              </a:rPr>
              <a:t>http://www.site.com/page.html</a:t>
            </a:r>
            <a:r>
              <a:rPr lang="en-US" sz="2000" b="1" noProof="1" smtClean="0">
                <a:solidFill>
                  <a:srgbClr val="FF0000"/>
                </a:solidFill>
              </a:rPr>
              <a:t>?</a:t>
            </a:r>
            <a:r>
              <a:rPr lang="en-US" sz="2000" b="1" noProof="1" smtClean="0">
                <a:solidFill>
                  <a:srgbClr val="0000FF"/>
                </a:solidFill>
              </a:rPr>
              <a:t>parameter1</a:t>
            </a:r>
            <a:r>
              <a:rPr lang="en-US" sz="2000" b="1" noProof="1" smtClean="0">
                <a:solidFill>
                  <a:schemeClr val="accent6"/>
                </a:solidFill>
              </a:rPr>
              <a:t>=</a:t>
            </a:r>
            <a:r>
              <a:rPr lang="en-US" sz="2000" b="1" noProof="1" smtClean="0">
                <a:solidFill>
                  <a:srgbClr val="7030A0"/>
                </a:solidFill>
              </a:rPr>
              <a:t>value1</a:t>
            </a:r>
            <a:r>
              <a:rPr lang="en-US" sz="2000" b="1" noProof="1" smtClean="0">
                <a:solidFill>
                  <a:srgbClr val="FF0000"/>
                </a:solidFill>
              </a:rPr>
              <a:t>&amp;</a:t>
            </a:r>
            <a:r>
              <a:rPr lang="en-US" sz="2000" b="1" noProof="1" smtClean="0">
                <a:solidFill>
                  <a:srgbClr val="0000FF"/>
                </a:solidFill>
              </a:rPr>
              <a:t>parameter2</a:t>
            </a:r>
            <a:r>
              <a:rPr lang="en-US" sz="2000" b="1" noProof="1" smtClean="0">
                <a:solidFill>
                  <a:schemeClr val="accent6"/>
                </a:solidFill>
              </a:rPr>
              <a:t>=</a:t>
            </a:r>
            <a:r>
              <a:rPr lang="en-US" sz="2000" b="1" noProof="1" smtClean="0">
                <a:solidFill>
                  <a:srgbClr val="7030A0"/>
                </a:solidFill>
              </a:rPr>
              <a:t>value2</a:t>
            </a:r>
            <a:endParaRPr lang="en-US" sz="2000" b="1" noProof="1">
              <a:solidFill>
                <a:srgbClr val="7030A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2285995" y="1977900"/>
            <a:ext cx="8965" cy="532220"/>
          </a:xfrm>
          <a:prstGeom prst="straightConnector1">
            <a:avLst/>
          </a:prstGeom>
          <a:ln w="76200">
            <a:solidFill>
              <a:srgbClr val="008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4688536" y="1915147"/>
            <a:ext cx="8965" cy="532220"/>
          </a:xfrm>
          <a:prstGeom prst="straightConnector1">
            <a:avLst/>
          </a:prstGeom>
          <a:ln w="762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5809124" y="1915147"/>
            <a:ext cx="8965" cy="532220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025148" y="2802652"/>
            <a:ext cx="8965" cy="532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6221501" y="2802652"/>
            <a:ext cx="8965" cy="5322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7655854" y="2802652"/>
            <a:ext cx="8965" cy="53222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17480" y="1640543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8F00"/>
                </a:solidFill>
              </a:rPr>
              <a:t>URL</a:t>
            </a:r>
            <a:endParaRPr lang="en-US">
              <a:solidFill>
                <a:srgbClr val="008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17121" y="1333086"/>
            <a:ext cx="11720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arameter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name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2093" y="1333087"/>
            <a:ext cx="1003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property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value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52790" y="3366991"/>
            <a:ext cx="762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String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Begin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80828" y="3376394"/>
            <a:ext cx="10992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Query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String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Separator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14403" y="3366991"/>
            <a:ext cx="700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</a:rPr>
              <a:t>Equal</a:t>
            </a:r>
          </a:p>
          <a:p>
            <a:pPr algn="ctr"/>
            <a:r>
              <a:rPr lang="en-US" dirty="0" smtClean="0">
                <a:solidFill>
                  <a:srgbClr val="FFC000"/>
                </a:solidFill>
              </a:rPr>
              <a:t>Sign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05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 Parameters Using Query String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931894" y="1699524"/>
            <a:ext cx="5280212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274320" tIns="274320" rIns="91440" bIns="274320">
            <a:spAutoFit/>
          </a:bodyPr>
          <a:lstStyle/>
          <a:p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queryString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 = 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query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;</a:t>
            </a:r>
          </a:p>
          <a:p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console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log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queryString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);</a:t>
            </a:r>
          </a:p>
          <a:p>
            <a:endParaRPr lang="en-US" noProof="1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en-US" noProof="1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age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noProof="1">
                <a:solidFill>
                  <a:srgbClr val="555555"/>
                </a:solidFill>
                <a:latin typeface="Menlo" charset="0"/>
              </a:rPr>
              <a:t>= 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query.age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;</a:t>
            </a:r>
            <a:endParaRPr lang="en-US" noProof="1">
              <a:solidFill>
                <a:srgbClr val="555555"/>
              </a:solidFill>
              <a:latin typeface="Menlo" charset="0"/>
            </a:endParaRPr>
          </a:p>
          <a:p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console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log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age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1788" y="1196710"/>
            <a:ext cx="5209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noProof="1" smtClean="0"/>
              <a:t>localhost:3000?name=abby&amp;age=5&amp;nickname=funny</a:t>
            </a:r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99144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09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200" y="-124385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Work Requires Connections</a:t>
            </a:r>
          </a:p>
        </p:txBody>
      </p:sp>
      <p:pic>
        <p:nvPicPr>
          <p:cNvPr id="3" name="Picture 2" descr="fligh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2865"/>
            <a:ext cx="9158001" cy="44106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7819" y="4774168"/>
            <a:ext cx="1423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Flight Routes</a:t>
            </a:r>
          </a:p>
        </p:txBody>
      </p:sp>
    </p:spTree>
    <p:extLst>
      <p:ext uri="{BB962C8B-B14F-4D97-AF65-F5344CB8AC3E}">
        <p14:creationId xmlns:p14="http://schemas.microsoft.com/office/powerpoint/2010/main" val="134712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 server route to extract URL query string parameters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1064559" y="2550526"/>
            <a:ext cx="7014882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274320" tIns="182880" bIns="182880">
            <a:spAutoFit/>
          </a:bodyPr>
          <a:lstStyle/>
          <a:p>
            <a:r>
              <a:rPr lang="en-US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get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noProof="1" smtClean="0">
                <a:solidFill>
                  <a:srgbClr val="DD1144"/>
                </a:solidFill>
                <a:latin typeface="Menlo" charset="0"/>
              </a:rPr>
              <a:t>'/'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noProof="1" smtClean="0">
                <a:solidFill>
                  <a:srgbClr val="445588"/>
                </a:solidFill>
                <a:latin typeface="Menlo" charset="0"/>
              </a:rPr>
              <a:t>function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i="1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){ </a:t>
            </a: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Your Code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B8B6B1"/>
                </a:solidFill>
                <a:latin typeface="Menlo" charset="0"/>
              </a:rPr>
              <a:t>    // --------------------------------------</a:t>
            </a:r>
            <a:endParaRPr lang="en-US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noProof="1" smtClean="0">
                <a:solidFill>
                  <a:srgbClr val="555555"/>
                </a:solidFill>
                <a:latin typeface="Menlo" charset="0"/>
              </a:rPr>
              <a:t>});</a:t>
            </a:r>
            <a:endParaRPr lang="en-US" b="0" noProof="1">
              <a:solidFill>
                <a:srgbClr val="555555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04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42011" y="124926"/>
            <a:ext cx="4150658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lIns="182880" tIns="91440">
            <a:spAutoFit/>
          </a:bodyPr>
          <a:lstStyle/>
          <a:p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express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= 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require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'express'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);</a:t>
            </a:r>
          </a:p>
          <a:p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= 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express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();</a:t>
            </a:r>
          </a:p>
          <a:p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use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express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static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'public'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));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sz="1200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sz="1200" noProof="1" smtClean="0">
                <a:solidFill>
                  <a:srgbClr val="B8B6B1"/>
                </a:solidFill>
                <a:latin typeface="Menlo" charset="0"/>
              </a:rPr>
              <a:t>// used for form submissions</a:t>
            </a:r>
            <a:endParaRPr lang="en-US" sz="1200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bodyParser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= 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require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'body-parser'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);</a:t>
            </a:r>
          </a:p>
          <a:p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use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bodyParser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json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());</a:t>
            </a:r>
          </a:p>
          <a:p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use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bodyParser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urlencoded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());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sz="1200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sz="1200" noProof="1" smtClean="0">
                <a:solidFill>
                  <a:srgbClr val="B8B6B1"/>
                </a:solidFill>
                <a:latin typeface="Menlo" charset="0"/>
              </a:rPr>
              <a:t>/* GET Registration Page */</a:t>
            </a:r>
            <a:endParaRPr lang="en-US" sz="1200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get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'/'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function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i="1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sz="1200" i="1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){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redirect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'/signup.html'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});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sz="1200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sz="1200" noProof="1" smtClean="0">
                <a:solidFill>
                  <a:srgbClr val="B8B6B1"/>
                </a:solidFill>
                <a:latin typeface="Menlo" charset="0"/>
              </a:rPr>
              <a:t>/* Handle Registration POST - </a:t>
            </a:r>
            <a:endParaRPr lang="en-US" sz="1200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sz="1200" noProof="1" smtClean="0">
                <a:solidFill>
                  <a:srgbClr val="B8B6B1"/>
                </a:solidFill>
                <a:latin typeface="Menlo" charset="0"/>
              </a:rPr>
              <a:t>body-parser needed to parse form */</a:t>
            </a:r>
            <a:endParaRPr lang="en-US" sz="1200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post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'/signup'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function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i="1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, </a:t>
            </a:r>
            <a:r>
              <a:rPr lang="en-US" sz="1200" i="1" noProof="1" smtClean="0">
                <a:solidFill>
                  <a:srgbClr val="008080"/>
                </a:solidFill>
                <a:latin typeface="Menlo" charset="0"/>
              </a:rPr>
              <a:t>res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){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var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message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= {</a:t>
            </a:r>
          </a:p>
          <a:p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        "username"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: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.body.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username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, </a:t>
            </a:r>
          </a:p>
          <a:p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        "password"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: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.body.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password</a:t>
            </a:r>
            <a:endParaRPr lang="en-US" sz="1200" noProof="1" smtClean="0">
              <a:solidFill>
                <a:srgbClr val="555555"/>
              </a:solidFill>
              <a:latin typeface="Menlo" charset="0"/>
            </a:endParaRP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   };</a:t>
            </a:r>
          </a:p>
          <a:p>
            <a:r>
              <a:rPr lang="en-US" sz="1200" i="1" noProof="1" smtClean="0">
                <a:solidFill>
                  <a:srgbClr val="008080"/>
                </a:solidFill>
                <a:latin typeface="Menlo" charset="0"/>
              </a:rPr>
              <a:t>    console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log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req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.body); </a:t>
            </a:r>
          </a:p>
          <a:p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    res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send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message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});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sz="1200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app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.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listen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(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3000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);</a:t>
            </a:r>
            <a:endParaRPr lang="en-US" sz="1200" b="0" noProof="1">
              <a:solidFill>
                <a:srgbClr val="555555"/>
              </a:solidFill>
              <a:effectLst/>
              <a:latin typeface="Menlo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75172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HTTP</a:t>
            </a:r>
          </a:p>
          <a:p>
            <a:pPr algn="ctr"/>
            <a:r>
              <a:rPr lang="en-US" sz="4400" dirty="0" smtClean="0"/>
              <a:t>POST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49045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375172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HTML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4437529" y="1417588"/>
            <a:ext cx="4392706" cy="2308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&lt;!DOCTYPE html&gt;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html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sz="1200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form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action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"/signup"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method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"POST"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Username:&lt;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br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input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type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"text"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name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"username"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br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Password:&lt;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br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input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type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"text"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name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"password"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br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    &lt;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button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 </a:t>
            </a:r>
            <a:r>
              <a:rPr lang="en-US" sz="1200" noProof="1" smtClean="0">
                <a:solidFill>
                  <a:srgbClr val="008080"/>
                </a:solidFill>
                <a:latin typeface="Menlo" charset="0"/>
              </a:rPr>
              <a:t>type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=</a:t>
            </a:r>
            <a:r>
              <a:rPr lang="en-US" sz="1200" noProof="1" smtClean="0">
                <a:solidFill>
                  <a:srgbClr val="DD1144"/>
                </a:solidFill>
                <a:latin typeface="Menlo" charset="0"/>
              </a:rPr>
              <a:t>"submit"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&gt;Submit&lt;/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button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&lt;/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form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</a:p>
          <a:p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/>
            </a:r>
            <a:br>
              <a:rPr lang="en-US" sz="1200" noProof="1" smtClean="0">
                <a:solidFill>
                  <a:srgbClr val="555555"/>
                </a:solidFill>
                <a:latin typeface="Menlo" charset="0"/>
              </a:rPr>
            </a:b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&lt;/</a:t>
            </a:r>
            <a:r>
              <a:rPr lang="en-US" sz="1200" noProof="1" smtClean="0">
                <a:solidFill>
                  <a:srgbClr val="445588"/>
                </a:solidFill>
                <a:latin typeface="Menlo" charset="0"/>
              </a:rPr>
              <a:t>html</a:t>
            </a:r>
            <a:r>
              <a:rPr lang="en-US" sz="1200" noProof="1" smtClean="0">
                <a:solidFill>
                  <a:srgbClr val="555555"/>
                </a:solidFill>
                <a:latin typeface="Menlo" charset="0"/>
              </a:rPr>
              <a:t>&gt;</a:t>
            </a:r>
            <a:endParaRPr lang="en-US" sz="1200" b="0" noProof="1">
              <a:solidFill>
                <a:srgbClr val="555555"/>
              </a:solidFill>
              <a:effectLst/>
              <a:latin typeface="Menl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39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 5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Setup server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774073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097" y="323850"/>
            <a:ext cx="4465806" cy="1737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68858" y="2607892"/>
            <a:ext cx="66062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dirty="0" smtClean="0"/>
              <a:t>Publish npm module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75344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1562100"/>
            <a:ext cx="5829300" cy="20193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login to npm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690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 module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0" y="1244600"/>
            <a:ext cx="6197600" cy="26543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051086" y="4267200"/>
            <a:ext cx="504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Do not forget to add configuration data </a:t>
            </a:r>
            <a:r>
              <a:rPr lang="mr-IN" dirty="0" smtClean="0"/>
              <a:t>–</a:t>
            </a:r>
            <a:r>
              <a:rPr lang="en-US" dirty="0" smtClean="0"/>
              <a:t> npm init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2010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Then publish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082800"/>
            <a:ext cx="5791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17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013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0"/>
            <a:ext cx="2286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Software Development </a:t>
            </a:r>
          </a:p>
          <a:p>
            <a:pPr algn="ctr"/>
            <a:r>
              <a:rPr lang="en-US" sz="2800" dirty="0" smtClean="0"/>
              <a:t>Cycle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1458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10084"/>
            <a:ext cx="9144000" cy="85725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130  </a:t>
            </a:r>
            <a:r>
              <a:rPr lang="en-US" dirty="0" smtClean="0">
                <a:solidFill>
                  <a:schemeClr val="bg1"/>
                </a:solidFill>
              </a:rPr>
              <a:t>Trillion Pages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82" y="4836920"/>
            <a:ext cx="412965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noProof="1" smtClean="0">
                <a:solidFill>
                  <a:schemeClr val="bg1"/>
                </a:solidFill>
              </a:rPr>
              <a:t>* Google, https://www.google.com/intl/bn/insidesearch/howsearchworks/thestory/</a:t>
            </a:r>
            <a:endParaRPr lang="en-US" sz="900" noProof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193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2006"/>
            <a:ext cx="8229600" cy="243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928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9" b="5697"/>
          <a:stretch/>
        </p:blipFill>
        <p:spPr>
          <a:xfrm>
            <a:off x="0" y="1"/>
            <a:ext cx="91524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16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r="24815" b="16971"/>
          <a:stretch/>
        </p:blipFill>
        <p:spPr>
          <a:xfrm>
            <a:off x="1567071" y="1930157"/>
            <a:ext cx="1251351" cy="2056214"/>
          </a:xfrm>
          <a:prstGeom prst="rect">
            <a:avLst/>
          </a:prstGeom>
        </p:spPr>
      </p:pic>
      <p:pic>
        <p:nvPicPr>
          <p:cNvPr id="5" name="Picture 4" descr="glob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/>
          <a:stretch/>
        </p:blipFill>
        <p:spPr>
          <a:xfrm>
            <a:off x="4608568" y="1282034"/>
            <a:ext cx="3330227" cy="3242097"/>
          </a:xfrm>
          <a:prstGeom prst="rect">
            <a:avLst/>
          </a:prstGeom>
        </p:spPr>
      </p:pic>
      <p:pic>
        <p:nvPicPr>
          <p:cNvPr id="6" name="Picture 5" descr="ethernet_cable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994">
            <a:off x="2683130" y="2032522"/>
            <a:ext cx="2100263" cy="17162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Physical to Virtual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lobe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1"/>
          <a:stretch/>
        </p:blipFill>
        <p:spPr>
          <a:xfrm>
            <a:off x="4608568" y="1282034"/>
            <a:ext cx="3330227" cy="3242097"/>
          </a:xfrm>
          <a:prstGeom prst="rect">
            <a:avLst/>
          </a:prstGeom>
        </p:spPr>
      </p:pic>
      <p:pic>
        <p:nvPicPr>
          <p:cNvPr id="6" name="Picture 5" descr="ethernet_cable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994">
            <a:off x="2683130" y="2032522"/>
            <a:ext cx="2100263" cy="171621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Contract to Virtual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991" y="2288885"/>
            <a:ext cx="1249233" cy="161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8331</TotalTime>
  <Words>602</Words>
  <Application>Microsoft Macintosh PowerPoint</Application>
  <PresentationFormat>On-screen Show (16:9)</PresentationFormat>
  <Paragraphs>206</Paragraphs>
  <Slides>50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Buxton Sketch</vt:lpstr>
      <vt:lpstr>Calibri</vt:lpstr>
      <vt:lpstr>Mangal</vt:lpstr>
      <vt:lpstr>Menlo</vt:lpstr>
      <vt:lpstr>Arial</vt:lpstr>
      <vt:lpstr>Office Theme</vt:lpstr>
      <vt:lpstr>PowerPoint Presentation</vt:lpstr>
      <vt:lpstr>PowerPoint Presentation</vt:lpstr>
      <vt:lpstr>Work Requires Connections</vt:lpstr>
      <vt:lpstr>Work Requires Connections</vt:lpstr>
      <vt:lpstr>PowerPoint Presentation</vt:lpstr>
      <vt:lpstr>PowerPoint Presentation</vt:lpstr>
      <vt:lpstr>Connecting Physical to Virtual</vt:lpstr>
      <vt:lpstr>Connecting Contract to Virtual</vt:lpstr>
      <vt:lpstr>PowerPoint Presentation</vt:lpstr>
      <vt:lpstr>PowerPoint Presentation</vt:lpstr>
      <vt:lpstr>What about academia?</vt:lpstr>
      <vt:lpstr>Traditional View of Scholarship</vt:lpstr>
      <vt:lpstr>PowerPoint Presentation</vt:lpstr>
      <vt:lpstr>The work continues to evolve</vt:lpstr>
      <vt:lpstr>PowerPoint Presentation</vt:lpstr>
      <vt:lpstr>PowerPoint Presentation</vt:lpstr>
      <vt:lpstr>PowerPoint Presentation</vt:lpstr>
      <vt:lpstr>PowerPoint Presentation</vt:lpstr>
      <vt:lpstr>Architectural Shift</vt:lpstr>
      <vt:lpstr>Architectural Shift</vt:lpstr>
      <vt:lpstr>PowerPoint Presentation</vt:lpstr>
      <vt:lpstr>PowerPoint Presentation</vt:lpstr>
      <vt:lpstr>What is npm?</vt:lpstr>
      <vt:lpstr>What is npm?</vt:lpstr>
      <vt:lpstr>What is a Module?</vt:lpstr>
      <vt:lpstr>Advantages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Hello World Server</vt:lpstr>
      <vt:lpstr>Active Learning 1</vt:lpstr>
      <vt:lpstr>Pass Parameters Using Wildcards</vt:lpstr>
      <vt:lpstr>Active Learning 2</vt:lpstr>
      <vt:lpstr>Active Learning 3</vt:lpstr>
      <vt:lpstr>Active Learning 4</vt:lpstr>
      <vt:lpstr>URL Query String</vt:lpstr>
      <vt:lpstr>Pass Parameters Using Query String</vt:lpstr>
      <vt:lpstr>Active Learning 5</vt:lpstr>
      <vt:lpstr>PowerPoint Presentation</vt:lpstr>
      <vt:lpstr>PowerPoint Presentation</vt:lpstr>
      <vt:lpstr>Active Learning 5</vt:lpstr>
      <vt:lpstr>PowerPoint Presentation</vt:lpstr>
      <vt:lpstr>First login to npm</vt:lpstr>
      <vt:lpstr>Write module</vt:lpstr>
      <vt:lpstr>Then publish</vt:lpstr>
      <vt:lpstr>Q&amp;A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abel -</dc:creator>
  <cp:lastModifiedBy>Microsoft Office User</cp:lastModifiedBy>
  <cp:revision>92</cp:revision>
  <dcterms:created xsi:type="dcterms:W3CDTF">2016-05-02T14:29:47Z</dcterms:created>
  <dcterms:modified xsi:type="dcterms:W3CDTF">2018-03-19T03:28:10Z</dcterms:modified>
</cp:coreProperties>
</file>